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5"/>
  </p:notesMasterIdLst>
  <p:sldIdLst>
    <p:sldId id="256" r:id="rId2"/>
    <p:sldId id="257" r:id="rId3"/>
    <p:sldId id="279" r:id="rId4"/>
    <p:sldId id="306" r:id="rId5"/>
    <p:sldId id="294" r:id="rId6"/>
    <p:sldId id="307" r:id="rId7"/>
    <p:sldId id="283" r:id="rId8"/>
    <p:sldId id="289" r:id="rId9"/>
    <p:sldId id="290" r:id="rId10"/>
    <p:sldId id="291" r:id="rId11"/>
    <p:sldId id="292" r:id="rId12"/>
    <p:sldId id="293" r:id="rId13"/>
    <p:sldId id="302" r:id="rId14"/>
    <p:sldId id="286" r:id="rId15"/>
    <p:sldId id="311" r:id="rId16"/>
    <p:sldId id="287" r:id="rId17"/>
    <p:sldId id="278" r:id="rId18"/>
    <p:sldId id="303" r:id="rId19"/>
    <p:sldId id="305" r:id="rId20"/>
    <p:sldId id="268" r:id="rId21"/>
    <p:sldId id="273" r:id="rId22"/>
    <p:sldId id="260" r:id="rId23"/>
    <p:sldId id="274" r:id="rId24"/>
    <p:sldId id="261" r:id="rId25"/>
    <p:sldId id="313" r:id="rId26"/>
    <p:sldId id="275" r:id="rId27"/>
    <p:sldId id="297" r:id="rId28"/>
    <p:sldId id="298" r:id="rId29"/>
    <p:sldId id="269" r:id="rId30"/>
    <p:sldId id="314" r:id="rId31"/>
    <p:sldId id="308" r:id="rId32"/>
    <p:sldId id="300" r:id="rId33"/>
    <p:sldId id="29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47"/>
    <p:restoredTop sz="85706"/>
  </p:normalViewPr>
  <p:slideViewPr>
    <p:cSldViewPr snapToGrid="0" snapToObjects="1">
      <p:cViewPr varScale="1">
        <p:scale>
          <a:sx n="127" d="100"/>
          <a:sy n="127" d="100"/>
        </p:scale>
        <p:origin x="9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A7C51-B6AC-DD4E-A500-D62B03D609E1}"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B0A0B-29CB-5E4D-889A-931E59C46B0C}" type="slidenum">
              <a:rPr lang="en-US" smtClean="0"/>
              <a:t>‹#›</a:t>
            </a:fld>
            <a:endParaRPr lang="en-US"/>
          </a:p>
        </p:txBody>
      </p:sp>
    </p:spTree>
    <p:extLst>
      <p:ext uri="{BB962C8B-B14F-4D97-AF65-F5344CB8AC3E}">
        <p14:creationId xmlns:p14="http://schemas.microsoft.com/office/powerpoint/2010/main" val="749922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 want to thank Erin Wirth and Joan </a:t>
            </a:r>
            <a:r>
              <a:rPr lang="en-US" dirty="0" err="1"/>
              <a:t>Gomberg</a:t>
            </a:r>
            <a:r>
              <a:rPr lang="en-US" dirty="0"/>
              <a:t> for inviting me to talk. They asked me to review what we know about ...</a:t>
            </a:r>
          </a:p>
          <a:p>
            <a:endParaRPr lang="en-US" dirty="0"/>
          </a:p>
          <a:p>
            <a:r>
              <a:rPr lang="en-US" dirty="0"/>
              <a:t>											</a:t>
            </a:r>
            <a:r>
              <a:rPr lang="en-US" b="1" dirty="0"/>
              <a:t>Earthquake Recurrence and Fault Slip on the Cascadia Megathrust</a:t>
            </a:r>
          </a:p>
        </p:txBody>
      </p:sp>
      <p:sp>
        <p:nvSpPr>
          <p:cNvPr id="4" name="Slide Number Placeholder 3"/>
          <p:cNvSpPr>
            <a:spLocks noGrp="1"/>
          </p:cNvSpPr>
          <p:nvPr>
            <p:ph type="sldNum" sz="quarter" idx="5"/>
          </p:nvPr>
        </p:nvSpPr>
        <p:spPr/>
        <p:txBody>
          <a:bodyPr/>
          <a:lstStyle/>
          <a:p>
            <a:fld id="{1A7B0A0B-29CB-5E4D-889A-931E59C46B0C}" type="slidenum">
              <a:rPr lang="en-US" smtClean="0"/>
              <a:t>1</a:t>
            </a:fld>
            <a:endParaRPr lang="en-US"/>
          </a:p>
        </p:txBody>
      </p:sp>
    </p:spTree>
    <p:extLst>
      <p:ext uri="{BB962C8B-B14F-4D97-AF65-F5344CB8AC3E}">
        <p14:creationId xmlns:p14="http://schemas.microsoft.com/office/powerpoint/2010/main" val="222460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Cores offshore Washington and south to Rogue Channel include 22 turbidites with an average recurrence interval of ~435 yrs. </a:t>
            </a:r>
          </a:p>
        </p:txBody>
      </p:sp>
      <p:sp>
        <p:nvSpPr>
          <p:cNvPr id="4" name="Slide Number Placeholder 3"/>
          <p:cNvSpPr>
            <a:spLocks noGrp="1"/>
          </p:cNvSpPr>
          <p:nvPr>
            <p:ph type="sldNum" sz="quarter" idx="5"/>
          </p:nvPr>
        </p:nvSpPr>
        <p:spPr/>
        <p:txBody>
          <a:bodyPr/>
          <a:lstStyle/>
          <a:p>
            <a:fld id="{1A7B0A0B-29CB-5E4D-889A-931E59C46B0C}" type="slidenum">
              <a:rPr lang="en-US" smtClean="0"/>
              <a:t>10</a:t>
            </a:fld>
            <a:endParaRPr lang="en-US"/>
          </a:p>
        </p:txBody>
      </p:sp>
    </p:spTree>
    <p:extLst>
      <p:ext uri="{BB962C8B-B14F-4D97-AF65-F5344CB8AC3E}">
        <p14:creationId xmlns:p14="http://schemas.microsoft.com/office/powerpoint/2010/main" val="659029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turbidites that correlate between cores offshore Oregon and Rogue Channel imply an average recurrence interval of 320-340 yrs.</a:t>
            </a:r>
          </a:p>
        </p:txBody>
      </p:sp>
      <p:sp>
        <p:nvSpPr>
          <p:cNvPr id="4" name="Slide Number Placeholder 3"/>
          <p:cNvSpPr>
            <a:spLocks noGrp="1"/>
          </p:cNvSpPr>
          <p:nvPr>
            <p:ph type="sldNum" sz="quarter" idx="5"/>
          </p:nvPr>
        </p:nvSpPr>
        <p:spPr/>
        <p:txBody>
          <a:bodyPr/>
          <a:lstStyle/>
          <a:p>
            <a:fld id="{1A7B0A0B-29CB-5E4D-889A-931E59C46B0C}" type="slidenum">
              <a:rPr lang="en-US" smtClean="0"/>
              <a:t>11</a:t>
            </a:fld>
            <a:endParaRPr lang="en-US"/>
          </a:p>
        </p:txBody>
      </p:sp>
    </p:spTree>
    <p:extLst>
      <p:ext uri="{BB962C8B-B14F-4D97-AF65-F5344CB8AC3E}">
        <p14:creationId xmlns:p14="http://schemas.microsoft.com/office/powerpoint/2010/main" val="2901395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along the southern margin, &gt;40 turbidites that </a:t>
            </a:r>
            <a:r>
              <a:rPr lang="en-US" dirty="0" err="1"/>
              <a:t>Goldfinger</a:t>
            </a:r>
            <a:r>
              <a:rPr lang="en-US" dirty="0"/>
              <a:t> interprets to have an earthquake origin, including mud turbidites like T2a shown in the computed tomographic density (CT) image at left, have the shortest recurrence intervals averaging &lt;220 yrs.</a:t>
            </a:r>
          </a:p>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12</a:t>
            </a:fld>
            <a:endParaRPr lang="en-US"/>
          </a:p>
        </p:txBody>
      </p:sp>
    </p:spTree>
    <p:extLst>
      <p:ext uri="{BB962C8B-B14F-4D97-AF65-F5344CB8AC3E}">
        <p14:creationId xmlns:p14="http://schemas.microsoft.com/office/powerpoint/2010/main" val="197845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defTabSz="457200">
              <a:defRPr sz="1800">
                <a:latin typeface="Skia Regular"/>
                <a:ea typeface="Skia Regular"/>
                <a:cs typeface="Skia Regular"/>
                <a:sym typeface="Skia Regular"/>
              </a:defRPr>
            </a:pPr>
            <a:r>
              <a:rPr lang="en-US" dirty="0"/>
              <a:t>Many are skeptical about the origin of mud turbidites in southern Cascadia. Until others propose alternative triggers supported by evidence, </a:t>
            </a:r>
            <a:r>
              <a:rPr lang="en-US" dirty="0" err="1"/>
              <a:t>Goldfinger’s</a:t>
            </a:r>
            <a:r>
              <a:rPr lang="en-US" dirty="0"/>
              <a:t> interpretation stands as a reasonable hypothesis. But what does the onshore data say?</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The longest record of Cascadia tsunamis resides in Bradley Lake, a unique site in southern Oregon that was flooded by 12 tsunamis in the past 4,600 years.</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Bradley Lake is a little over 0.5 km from the Pacific Ocean, elevation of the lake’s outlet is about 6 m above sea level, at its deepest part the lake floor is 10 m below the surface.</a:t>
            </a:r>
          </a:p>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13</a:t>
            </a:fld>
            <a:endParaRPr lang="en-US"/>
          </a:p>
        </p:txBody>
      </p:sp>
    </p:spTree>
    <p:extLst>
      <p:ext uri="{BB962C8B-B14F-4D97-AF65-F5344CB8AC3E}">
        <p14:creationId xmlns:p14="http://schemas.microsoft.com/office/powerpoint/2010/main" val="181851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defTabSz="457200">
              <a:defRPr sz="1800">
                <a:latin typeface="Skia Regular"/>
                <a:ea typeface="Skia Regular"/>
                <a:cs typeface="Skia Regular"/>
                <a:sym typeface="Skia Regular"/>
              </a:defRPr>
            </a:pPr>
            <a:r>
              <a:rPr lang="en-US" dirty="0"/>
              <a:t>This figure shows a stratigraphic cross section plotting eight sediment cores taken from the central axis of Bradley Lake that record 12 Cascadia tsunamis in the past 4,600 years (shown in yellow), which amount to a recurrence interval of about 390 years.</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The photo at right shows the sequence of deposits related to tsunami inundation in the lake about 1,000 years ago. </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At the base of the sand layer, the eroded lower contact truncates laminated lake mud.</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The sand layer includes clasts ripped up from the bottom of the lake and consists of at least two fining upward pulses.</a:t>
            </a:r>
          </a:p>
        </p:txBody>
      </p:sp>
      <p:sp>
        <p:nvSpPr>
          <p:cNvPr id="4" name="Slide Number Placeholder 3"/>
          <p:cNvSpPr>
            <a:spLocks noGrp="1"/>
          </p:cNvSpPr>
          <p:nvPr>
            <p:ph type="sldNum" sz="quarter" idx="5"/>
          </p:nvPr>
        </p:nvSpPr>
        <p:spPr/>
        <p:txBody>
          <a:bodyPr/>
          <a:lstStyle/>
          <a:p>
            <a:fld id="{1A7B0A0B-29CB-5E4D-889A-931E59C46B0C}" type="slidenum">
              <a:rPr lang="en-US" smtClean="0"/>
              <a:t>14</a:t>
            </a:fld>
            <a:endParaRPr lang="en-US"/>
          </a:p>
        </p:txBody>
      </p:sp>
    </p:spTree>
    <p:extLst>
      <p:ext uri="{BB962C8B-B14F-4D97-AF65-F5344CB8AC3E}">
        <p14:creationId xmlns:p14="http://schemas.microsoft.com/office/powerpoint/2010/main" val="3890912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complicated diagram to illustrate a simple point: </a:t>
            </a:r>
            <a:r>
              <a:rPr lang="en-US" dirty="0" err="1"/>
              <a:t>paleoseismic</a:t>
            </a:r>
            <a:r>
              <a:rPr lang="en-US" dirty="0"/>
              <a:t> records onshore are consistent with shorter earthquake recurrence intervals in southern Cascadia implied by the turbidite record offshore.</a:t>
            </a:r>
          </a:p>
        </p:txBody>
      </p:sp>
      <p:sp>
        <p:nvSpPr>
          <p:cNvPr id="4" name="Slide Number Placeholder 3"/>
          <p:cNvSpPr>
            <a:spLocks noGrp="1"/>
          </p:cNvSpPr>
          <p:nvPr>
            <p:ph type="sldNum" sz="quarter" idx="5"/>
          </p:nvPr>
        </p:nvSpPr>
        <p:spPr/>
        <p:txBody>
          <a:bodyPr/>
          <a:lstStyle/>
          <a:p>
            <a:fld id="{1A7B0A0B-29CB-5E4D-889A-931E59C46B0C}" type="slidenum">
              <a:rPr lang="en-US" smtClean="0"/>
              <a:t>15</a:t>
            </a:fld>
            <a:endParaRPr lang="en-US"/>
          </a:p>
        </p:txBody>
      </p:sp>
    </p:spTree>
    <p:extLst>
      <p:ext uri="{BB962C8B-B14F-4D97-AF65-F5344CB8AC3E}">
        <p14:creationId xmlns:p14="http://schemas.microsoft.com/office/powerpoint/2010/main" val="316248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complicated diagram to illustrate a simple point: </a:t>
            </a:r>
            <a:r>
              <a:rPr lang="en-US" dirty="0" err="1"/>
              <a:t>paleoseismic</a:t>
            </a:r>
            <a:r>
              <a:rPr lang="en-US" dirty="0"/>
              <a:t> records onshore are consistent with shorter earthquake recurrence intervals in southern Cascadia implied by the turbidite record offshore.</a:t>
            </a:r>
          </a:p>
          <a:p>
            <a:endParaRPr lang="en-US" dirty="0"/>
          </a:p>
          <a:p>
            <a:r>
              <a:rPr lang="en-US" dirty="0"/>
              <a:t>But to what degree the combined datasets reflect longer or shorter ruptures on the megathrust is uncertain. Much more work is necessary to decipher these details.</a:t>
            </a:r>
          </a:p>
        </p:txBody>
      </p:sp>
      <p:sp>
        <p:nvSpPr>
          <p:cNvPr id="4" name="Slide Number Placeholder 3"/>
          <p:cNvSpPr>
            <a:spLocks noGrp="1"/>
          </p:cNvSpPr>
          <p:nvPr>
            <p:ph type="sldNum" sz="quarter" idx="5"/>
          </p:nvPr>
        </p:nvSpPr>
        <p:spPr/>
        <p:txBody>
          <a:bodyPr/>
          <a:lstStyle/>
          <a:p>
            <a:fld id="{1A7B0A0B-29CB-5E4D-889A-931E59C46B0C}" type="slidenum">
              <a:rPr lang="en-US" smtClean="0"/>
              <a:t>16</a:t>
            </a:fld>
            <a:endParaRPr lang="en-US"/>
          </a:p>
        </p:txBody>
      </p:sp>
    </p:spTree>
    <p:extLst>
      <p:ext uri="{BB962C8B-B14F-4D97-AF65-F5344CB8AC3E}">
        <p14:creationId xmlns:p14="http://schemas.microsoft.com/office/powerpoint/2010/main" val="3890976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a study where evidence appears to be converging is at Discovery Bay, Washington. The site is a tidal marsh in Discovery Bay that has trapped and preserved nine tsunami deposits from the past 2500 years thought to record Cascadia and non-Cascadia earthquake sources. Precise dating of Bed 2 shows how new approaches in sampling material for radiocarbon dating and age modeling can possibly clarify details of past Cascadia earthquakes.</a:t>
            </a:r>
          </a:p>
        </p:txBody>
      </p:sp>
      <p:sp>
        <p:nvSpPr>
          <p:cNvPr id="4" name="Slide Number Placeholder 3"/>
          <p:cNvSpPr>
            <a:spLocks noGrp="1"/>
          </p:cNvSpPr>
          <p:nvPr>
            <p:ph type="sldNum" sz="quarter" idx="5"/>
          </p:nvPr>
        </p:nvSpPr>
        <p:spPr/>
        <p:txBody>
          <a:bodyPr/>
          <a:lstStyle/>
          <a:p>
            <a:fld id="{1A7B0A0B-29CB-5E4D-889A-931E59C46B0C}" type="slidenum">
              <a:rPr lang="en-US" smtClean="0"/>
              <a:t>17</a:t>
            </a:fld>
            <a:endParaRPr lang="en-US"/>
          </a:p>
        </p:txBody>
      </p:sp>
    </p:spTree>
    <p:extLst>
      <p:ext uri="{BB962C8B-B14F-4D97-AF65-F5344CB8AC3E}">
        <p14:creationId xmlns:p14="http://schemas.microsoft.com/office/powerpoint/2010/main" val="27111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provides a good example of methods for age dating that might improve upon the limitations of the current earthquake chronology. Here, Carrie selected samples of leaf bases from fossil </a:t>
            </a:r>
            <a:r>
              <a:rPr lang="en-US" i="1" dirty="0" err="1"/>
              <a:t>Triglochin</a:t>
            </a:r>
            <a:r>
              <a:rPr lang="en-US" i="1" dirty="0"/>
              <a:t> </a:t>
            </a:r>
            <a:r>
              <a:rPr lang="en-US" i="1" dirty="0" err="1"/>
              <a:t>maritima</a:t>
            </a:r>
            <a:r>
              <a:rPr lang="en-US" dirty="0"/>
              <a:t>, intertidal plants easily identified in outcrop. Using modeling tools in the radiocarbon calibration program </a:t>
            </a:r>
            <a:r>
              <a:rPr lang="en-US" dirty="0" err="1"/>
              <a:t>OxCal</a:t>
            </a:r>
            <a:r>
              <a:rPr lang="en-US" dirty="0"/>
              <a:t>, the stratigraphic ordering of plants that grew before and after Bed 2 was deposited results in a relatively narrow modeled age ranging from 560–630 </a:t>
            </a:r>
            <a:r>
              <a:rPr lang="en-US" dirty="0" err="1"/>
              <a:t>cal</a:t>
            </a:r>
            <a:r>
              <a:rPr lang="en-US" dirty="0"/>
              <a:t> </a:t>
            </a:r>
            <a:r>
              <a:rPr lang="en-US" dirty="0" err="1"/>
              <a:t>yr</a:t>
            </a:r>
            <a:r>
              <a:rPr lang="en-US" dirty="0"/>
              <a:t> BP.</a:t>
            </a:r>
          </a:p>
        </p:txBody>
      </p:sp>
      <p:sp>
        <p:nvSpPr>
          <p:cNvPr id="4" name="Slide Number Placeholder 3"/>
          <p:cNvSpPr>
            <a:spLocks noGrp="1"/>
          </p:cNvSpPr>
          <p:nvPr>
            <p:ph type="sldNum" sz="quarter" idx="5"/>
          </p:nvPr>
        </p:nvSpPr>
        <p:spPr/>
        <p:txBody>
          <a:bodyPr/>
          <a:lstStyle/>
          <a:p>
            <a:fld id="{1A7B0A0B-29CB-5E4D-889A-931E59C46B0C}" type="slidenum">
              <a:rPr lang="en-US" smtClean="0"/>
              <a:t>18</a:t>
            </a:fld>
            <a:endParaRPr lang="en-US"/>
          </a:p>
        </p:txBody>
      </p:sp>
    </p:spTree>
    <p:extLst>
      <p:ext uri="{BB962C8B-B14F-4D97-AF65-F5344CB8AC3E}">
        <p14:creationId xmlns:p14="http://schemas.microsoft.com/office/powerpoint/2010/main" val="80728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Placed in the context of other earthquake and tsunami records in the region increases confidence in the interpretation that the immediate predecessor to the 1700 Cascadia earthquake may have been a shorter rupture in northern Cascadia that did not cause substantial coastal subsidence in southwestern Washington.</a:t>
            </a:r>
          </a:p>
        </p:txBody>
      </p:sp>
      <p:sp>
        <p:nvSpPr>
          <p:cNvPr id="4" name="Slide Number Placeholder 3"/>
          <p:cNvSpPr>
            <a:spLocks noGrp="1"/>
          </p:cNvSpPr>
          <p:nvPr>
            <p:ph type="sldNum" sz="quarter" idx="5"/>
          </p:nvPr>
        </p:nvSpPr>
        <p:spPr/>
        <p:txBody>
          <a:bodyPr/>
          <a:lstStyle/>
          <a:p>
            <a:fld id="{1A7B0A0B-29CB-5E4D-889A-931E59C46B0C}" type="slidenum">
              <a:rPr lang="en-US" smtClean="0"/>
              <a:t>19</a:t>
            </a:fld>
            <a:endParaRPr lang="en-US"/>
          </a:p>
        </p:txBody>
      </p:sp>
    </p:spTree>
    <p:extLst>
      <p:ext uri="{BB962C8B-B14F-4D97-AF65-F5344CB8AC3E}">
        <p14:creationId xmlns:p14="http://schemas.microsoft.com/office/powerpoint/2010/main" val="32159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review findings that provide estimates of Cascadia earthquake recurrence intervals. Abundant evidence support a ~500 </a:t>
            </a:r>
            <a:r>
              <a:rPr lang="en-US" dirty="0" err="1"/>
              <a:t>yr</a:t>
            </a:r>
            <a:r>
              <a:rPr lang="en-US" dirty="0"/>
              <a:t> average recurrence interval for great Cascadia earthquakes, but interevent times may vary from as little as a few decades to more than 900 years. Emerging evidence implies that shorter earthquake recurrence times occur in northern and southern Cascadia.</a:t>
            </a:r>
          </a:p>
          <a:p>
            <a:endParaRPr lang="en-US" dirty="0"/>
          </a:p>
          <a:p>
            <a:r>
              <a:rPr lang="en-US" dirty="0"/>
              <a:t>Next I will review slip models for the Cascadia megathrust: here I felt that a retrospective look would be helpful—I will review a convergence of evidence that led to a strong conclusion that the 1700 Cascadia earthquake was a full margin rupture near M9 and involved 19 m of slip on the megathrust. However, a variety of slip models exist and there is not one unique solution; moreover, the range of slip distributions possible for a Cascadia event is unknown.</a:t>
            </a:r>
          </a:p>
          <a:p>
            <a:endParaRPr lang="en-US" dirty="0"/>
          </a:p>
          <a:p>
            <a:r>
              <a:rPr lang="en-US" dirty="0"/>
              <a:t>Finally, I will conclude with a few remarks about mitigating seismic and tsunami risk: it is my view that advancing Cascadia science will require consilience: the notion that convergence of evidence leads to strong conclusions, particularly where geophysical models and geological observations converge. Reducing risk will require effective communication among scientists, stakeholders, and decision makers.</a:t>
            </a:r>
          </a:p>
        </p:txBody>
      </p:sp>
      <p:sp>
        <p:nvSpPr>
          <p:cNvPr id="4" name="Slide Number Placeholder 3"/>
          <p:cNvSpPr>
            <a:spLocks noGrp="1"/>
          </p:cNvSpPr>
          <p:nvPr>
            <p:ph type="sldNum" sz="quarter" idx="5"/>
          </p:nvPr>
        </p:nvSpPr>
        <p:spPr/>
        <p:txBody>
          <a:bodyPr/>
          <a:lstStyle/>
          <a:p>
            <a:fld id="{1A7B0A0B-29CB-5E4D-889A-931E59C46B0C}" type="slidenum">
              <a:rPr lang="en-US" smtClean="0"/>
              <a:t>2</a:t>
            </a:fld>
            <a:endParaRPr lang="en-US"/>
          </a:p>
        </p:txBody>
      </p:sp>
    </p:spTree>
    <p:extLst>
      <p:ext uri="{BB962C8B-B14F-4D97-AF65-F5344CB8AC3E}">
        <p14:creationId xmlns:p14="http://schemas.microsoft.com/office/powerpoint/2010/main" val="143698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audience I felt it might help to present a retrospective view when a convergence of evidence led to a consensus on time, size, and slip for the great 1700 Cascadia earthquake. This is an example of how consilience led to breakthrough advances in Cascadia earthquake science. Many of us are familiar with the work of </a:t>
            </a:r>
            <a:r>
              <a:rPr lang="en-US" dirty="0" err="1"/>
              <a:t>Satake</a:t>
            </a:r>
            <a:r>
              <a:rPr lang="en-US" dirty="0"/>
              <a:t> and others detail how accounts of an orphan tsunami in Japan, combined with tsunami modeling and </a:t>
            </a:r>
            <a:r>
              <a:rPr lang="en-US" dirty="0" err="1"/>
              <a:t>paleoseismology</a:t>
            </a:r>
            <a:r>
              <a:rPr lang="en-US" dirty="0"/>
              <a:t>, led to a strong conclusion that the most recent Cascadia earthquake occurred on January 26</a:t>
            </a:r>
            <a:r>
              <a:rPr lang="en-US" baseline="30000" dirty="0"/>
              <a:t>th</a:t>
            </a:r>
            <a:r>
              <a:rPr lang="en-US" dirty="0"/>
              <a:t>, 1700, probably involved rupture of the full length of the subduction zone, and as much as 19 m of slip on the megathrust.</a:t>
            </a:r>
          </a:p>
        </p:txBody>
      </p:sp>
      <p:sp>
        <p:nvSpPr>
          <p:cNvPr id="4" name="Slide Number Placeholder 3"/>
          <p:cNvSpPr>
            <a:spLocks noGrp="1"/>
          </p:cNvSpPr>
          <p:nvPr>
            <p:ph type="sldNum" sz="quarter" idx="5"/>
          </p:nvPr>
        </p:nvSpPr>
        <p:spPr/>
        <p:txBody>
          <a:bodyPr/>
          <a:lstStyle/>
          <a:p>
            <a:fld id="{1A7B0A0B-29CB-5E4D-889A-931E59C46B0C}" type="slidenum">
              <a:rPr lang="en-US" smtClean="0"/>
              <a:t>20</a:t>
            </a:fld>
            <a:endParaRPr lang="en-US"/>
          </a:p>
        </p:txBody>
      </p:sp>
    </p:spTree>
    <p:extLst>
      <p:ext uri="{BB962C8B-B14F-4D97-AF65-F5344CB8AC3E}">
        <p14:creationId xmlns:p14="http://schemas.microsoft.com/office/powerpoint/2010/main" val="1912289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breakthrough came from the work of Kenji </a:t>
            </a:r>
            <a:r>
              <a:rPr lang="en-US" dirty="0" err="1"/>
              <a:t>Satake</a:t>
            </a:r>
            <a:r>
              <a:rPr lang="en-US" dirty="0"/>
              <a:t> and colleagues who compared many different slip models used to simulate tsunamis that matched tsunami wave heights observed in Japan in 1700. In the next several slides I’ll show four of the slip models that </a:t>
            </a:r>
            <a:r>
              <a:rPr lang="en-US" dirty="0" err="1"/>
              <a:t>Satake</a:t>
            </a:r>
            <a:r>
              <a:rPr lang="en-US" dirty="0"/>
              <a:t> considered, simulate tsunamis that match observations in Japan. The preferred model was selected because it also was consistent with </a:t>
            </a:r>
            <a:r>
              <a:rPr lang="en-US" dirty="0" err="1"/>
              <a:t>paleoseismological</a:t>
            </a:r>
            <a:r>
              <a:rPr lang="en-US" dirty="0"/>
              <a:t> observations along the Cascadia coast.</a:t>
            </a:r>
          </a:p>
          <a:p>
            <a:endParaRPr lang="en-US" dirty="0"/>
          </a:p>
          <a:p>
            <a:r>
              <a:rPr lang="en-US" dirty="0"/>
              <a:t>Each scenario is developed using a 3D elastic dislocation model with a full slip zone and partial slip zone shown in this diagram.</a:t>
            </a:r>
          </a:p>
          <a:p>
            <a:endParaRPr lang="en-US" dirty="0"/>
          </a:p>
          <a:p>
            <a:r>
              <a:rPr lang="en-US" dirty="0"/>
              <a:t>The first slip model shown here is the long narrow, simulating a M9 rupture along the entire 1100 km length; the full–slip zone (shown in inset) was 48 km wide and accommodated 19 m of slip; slip linearly decreased to zero down dip in a partial-slip zone, here. The model predicts vertical displacement shown in this profile at Greys Harbor in WA; 4-m of uplift offshore is shown in orangey-yellow, and 1-2 m of subsidence occurs inland and along the coast, shown in blue. This model is consistent with evidence of coastal subsidence in 1700, including 0.5-1.5 m of subsidence inferred from microfossils at Greys Harbor (green rectangle).</a:t>
            </a:r>
          </a:p>
        </p:txBody>
      </p:sp>
      <p:sp>
        <p:nvSpPr>
          <p:cNvPr id="4" name="Slide Number Placeholder 3"/>
          <p:cNvSpPr>
            <a:spLocks noGrp="1"/>
          </p:cNvSpPr>
          <p:nvPr>
            <p:ph type="sldNum" sz="quarter" idx="5"/>
          </p:nvPr>
        </p:nvSpPr>
        <p:spPr/>
        <p:txBody>
          <a:bodyPr/>
          <a:lstStyle/>
          <a:p>
            <a:fld id="{1A7B0A0B-29CB-5E4D-889A-931E59C46B0C}" type="slidenum">
              <a:rPr lang="en-US" smtClean="0"/>
              <a:t>21</a:t>
            </a:fld>
            <a:endParaRPr lang="en-US"/>
          </a:p>
        </p:txBody>
      </p:sp>
    </p:spTree>
    <p:extLst>
      <p:ext uri="{BB962C8B-B14F-4D97-AF65-F5344CB8AC3E}">
        <p14:creationId xmlns:p14="http://schemas.microsoft.com/office/powerpoint/2010/main" val="185859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the models began to diverge from observations. The Long-Wide model distributed 21 m of slip on a 100-km wide full-slip zone, more than twice the width of the other models. Although this model can generate tsunami heights consistent with observations in Japan, it predicts uplift along the coast in southwestern Washington, which is inconsistent with evidence for coastal subsidence at </a:t>
            </a:r>
            <a:r>
              <a:rPr lang="en-US" dirty="0" err="1"/>
              <a:t>Copalis</a:t>
            </a:r>
            <a:r>
              <a:rPr lang="en-US" dirty="0"/>
              <a:t>, Washington and </a:t>
            </a:r>
            <a:r>
              <a:rPr lang="en-US" dirty="0" err="1"/>
              <a:t>Netarts</a:t>
            </a:r>
            <a:r>
              <a:rPr lang="en-US" dirty="0"/>
              <a:t> Bay, Oregon.</a:t>
            </a:r>
          </a:p>
        </p:txBody>
      </p:sp>
      <p:sp>
        <p:nvSpPr>
          <p:cNvPr id="4" name="Slide Number Placeholder 3"/>
          <p:cNvSpPr>
            <a:spLocks noGrp="1"/>
          </p:cNvSpPr>
          <p:nvPr>
            <p:ph type="sldNum" sz="quarter" idx="5"/>
          </p:nvPr>
        </p:nvSpPr>
        <p:spPr/>
        <p:txBody>
          <a:bodyPr/>
          <a:lstStyle/>
          <a:p>
            <a:fld id="{1A7B0A0B-29CB-5E4D-889A-931E59C46B0C}" type="slidenum">
              <a:rPr lang="en-US" smtClean="0"/>
              <a:t>22</a:t>
            </a:fld>
            <a:endParaRPr lang="en-US"/>
          </a:p>
        </p:txBody>
      </p:sp>
    </p:spTree>
    <p:extLst>
      <p:ext uri="{BB962C8B-B14F-4D97-AF65-F5344CB8AC3E}">
        <p14:creationId xmlns:p14="http://schemas.microsoft.com/office/powerpoint/2010/main" val="1593484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Ghostly remains of trees subsided and killed by the 1700 Cascadia earthquake, </a:t>
            </a:r>
            <a:r>
              <a:rPr lang="en-US" dirty="0" err="1"/>
              <a:t>Copalis</a:t>
            </a:r>
            <a:r>
              <a:rPr lang="en-US" dirty="0"/>
              <a:t> River, high tide, December 1997.</a:t>
            </a:r>
          </a:p>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23</a:t>
            </a:fld>
            <a:endParaRPr lang="en-US"/>
          </a:p>
        </p:txBody>
      </p:sp>
    </p:spTree>
    <p:extLst>
      <p:ext uri="{BB962C8B-B14F-4D97-AF65-F5344CB8AC3E}">
        <p14:creationId xmlns:p14="http://schemas.microsoft.com/office/powerpoint/2010/main" val="181105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Satake</a:t>
            </a:r>
            <a:r>
              <a:rPr lang="en-US" dirty="0"/>
              <a:t> and others also considered shorter slip models to explain the orphan tsunami in Japan. In this case the model consisted of a 670 km long rupture from VI to northern OR with 39 m slip on the full-slip zone. In this case the model predicts much greater subsidence along the coast than that observed in southwestern Washington.</a:t>
            </a:r>
          </a:p>
        </p:txBody>
      </p:sp>
      <p:sp>
        <p:nvSpPr>
          <p:cNvPr id="4" name="Slide Number Placeholder 3"/>
          <p:cNvSpPr>
            <a:spLocks noGrp="1"/>
          </p:cNvSpPr>
          <p:nvPr>
            <p:ph type="sldNum" sz="quarter" idx="5"/>
          </p:nvPr>
        </p:nvSpPr>
        <p:spPr/>
        <p:txBody>
          <a:bodyPr/>
          <a:lstStyle/>
          <a:p>
            <a:fld id="{1A7B0A0B-29CB-5E4D-889A-931E59C46B0C}" type="slidenum">
              <a:rPr lang="en-US" smtClean="0"/>
              <a:t>24</a:t>
            </a:fld>
            <a:endParaRPr lang="en-US"/>
          </a:p>
        </p:txBody>
      </p:sp>
    </p:spTree>
    <p:extLst>
      <p:ext uri="{BB962C8B-B14F-4D97-AF65-F5344CB8AC3E}">
        <p14:creationId xmlns:p14="http://schemas.microsoft.com/office/powerpoint/2010/main" val="4008735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convergence of tsunami modeling and observations led </a:t>
            </a:r>
            <a:r>
              <a:rPr lang="en-US" dirty="0" err="1"/>
              <a:t>Satake</a:t>
            </a:r>
            <a:r>
              <a:rPr lang="en-US" dirty="0"/>
              <a:t> et al to select the Long-Narrow scenario as the preferred slip model for the 1700 Cascadia earthquake, which supports the current consensus that the most recent earthquake was a full-rip M9.</a:t>
            </a:r>
          </a:p>
        </p:txBody>
      </p:sp>
      <p:sp>
        <p:nvSpPr>
          <p:cNvPr id="4" name="Slide Number Placeholder 3"/>
          <p:cNvSpPr>
            <a:spLocks noGrp="1"/>
          </p:cNvSpPr>
          <p:nvPr>
            <p:ph type="sldNum" sz="quarter" idx="5"/>
          </p:nvPr>
        </p:nvSpPr>
        <p:spPr/>
        <p:txBody>
          <a:bodyPr/>
          <a:lstStyle/>
          <a:p>
            <a:fld id="{1A7B0A0B-29CB-5E4D-889A-931E59C46B0C}" type="slidenum">
              <a:rPr lang="en-US" smtClean="0"/>
              <a:t>25</a:t>
            </a:fld>
            <a:endParaRPr lang="en-US"/>
          </a:p>
        </p:txBody>
      </p:sp>
    </p:spTree>
    <p:extLst>
      <p:ext uri="{BB962C8B-B14F-4D97-AF65-F5344CB8AC3E}">
        <p14:creationId xmlns:p14="http://schemas.microsoft.com/office/powerpoint/2010/main" val="3100089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then  new approaches to model the 1700 Cascadia earthquake involve heterogeneous slip models. In this model by Wang et al. slip patches taper slip to zero both up and down dip and in the fault parallel direction. This heterogeneous slip model is constrained by precise microfossil-based  estimates of coastal subsidence plotted here. The model simulates patches of slip exceeding 16 m separated by areas of little to no slip. The low slip areas are constrained by observations of little subsidence during the 1700 earthquake from observations along the coast. Areas of low slip may correspond to possible rupture barriers, like subducting seamounts or crustal structure in the North American plate, which have been proposed along the margin.</a:t>
            </a:r>
          </a:p>
        </p:txBody>
      </p:sp>
      <p:sp>
        <p:nvSpPr>
          <p:cNvPr id="4" name="Slide Number Placeholder 3"/>
          <p:cNvSpPr>
            <a:spLocks noGrp="1"/>
          </p:cNvSpPr>
          <p:nvPr>
            <p:ph type="sldNum" sz="quarter" idx="5"/>
          </p:nvPr>
        </p:nvSpPr>
        <p:spPr/>
        <p:txBody>
          <a:bodyPr/>
          <a:lstStyle/>
          <a:p>
            <a:fld id="{1A7B0A0B-29CB-5E4D-889A-931E59C46B0C}" type="slidenum">
              <a:rPr lang="en-US" smtClean="0"/>
              <a:t>26</a:t>
            </a:fld>
            <a:endParaRPr lang="en-US"/>
          </a:p>
        </p:txBody>
      </p:sp>
    </p:spTree>
    <p:extLst>
      <p:ext uri="{BB962C8B-B14F-4D97-AF65-F5344CB8AC3E}">
        <p14:creationId xmlns:p14="http://schemas.microsoft.com/office/powerpoint/2010/main" val="293787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Observations of coastal subsidence during the 1700 earthquake also can be fit to kinematic slip models that include high-dynamic stress-drop or “subevents,” in the deeper part of the rupture. Similar patches of slip that radiate high frequency energy and produce strong ground motions were observed during the 2010 Maule, Chile, and 2011 Tohoku, Japan earthquakes. In the far right panel heterogeneous slip that generates low-frequency energy exceeds 35 m near the trench. The rectangular holes in the slip model are filled by hypothetical subevents with slip up to 10 m in patches equivalent to M 8-8.2 earthquakes. The panel on the left shows that the slip model fits estimates of coastal subsidence quite well.</a:t>
            </a:r>
          </a:p>
        </p:txBody>
      </p:sp>
      <p:sp>
        <p:nvSpPr>
          <p:cNvPr id="4" name="Slide Number Placeholder 3"/>
          <p:cNvSpPr>
            <a:spLocks noGrp="1"/>
          </p:cNvSpPr>
          <p:nvPr>
            <p:ph type="sldNum" sz="quarter" idx="5"/>
          </p:nvPr>
        </p:nvSpPr>
        <p:spPr/>
        <p:txBody>
          <a:bodyPr/>
          <a:lstStyle/>
          <a:p>
            <a:fld id="{1A7B0A0B-29CB-5E4D-889A-931E59C46B0C}" type="slidenum">
              <a:rPr lang="en-US" smtClean="0"/>
              <a:t>27</a:t>
            </a:fld>
            <a:endParaRPr lang="en-US"/>
          </a:p>
        </p:txBody>
      </p:sp>
    </p:spTree>
    <p:extLst>
      <p:ext uri="{BB962C8B-B14F-4D97-AF65-F5344CB8AC3E}">
        <p14:creationId xmlns:p14="http://schemas.microsoft.com/office/powerpoint/2010/main" val="13886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numerical models simulating earthquakes get ever more sophisticated, a broader range of scenarios may be explored. There is good reason to explore scenarios that challenge preconceptions!</a:t>
            </a:r>
          </a:p>
          <a:p>
            <a:endParaRPr lang="en-US" dirty="0"/>
          </a:p>
          <a:p>
            <a:r>
              <a:rPr lang="en-US" dirty="0"/>
              <a:t>However, some models diverge from observations and may be unrealistic, like this model with stochastic slip exceeding 20-30 m that extends below the southern Oregon coast. This model predicts several meters of uplift in southern Oregon, which has not been observed.</a:t>
            </a:r>
          </a:p>
          <a:p>
            <a:endParaRPr lang="en-US" dirty="0"/>
          </a:p>
          <a:p>
            <a:r>
              <a:rPr lang="en-US" dirty="0"/>
              <a:t>Advances in Cascadia science must leverage convergences between modeling and observations.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difficult to reconcile models like this with 6000-7000 </a:t>
            </a:r>
            <a:r>
              <a:rPr lang="en-US" dirty="0" err="1"/>
              <a:t>yr</a:t>
            </a:r>
            <a:r>
              <a:rPr lang="en-US" dirty="0"/>
              <a:t> long records of repeated widespread coastal subsidence during past megathrust earthquakes. Although coastal observations may not rule out a scenario like this, they certainly suggest that such an event has a low probability.</a:t>
            </a:r>
          </a:p>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28</a:t>
            </a:fld>
            <a:endParaRPr lang="en-US"/>
          </a:p>
        </p:txBody>
      </p:sp>
    </p:spTree>
    <p:extLst>
      <p:ext uri="{BB962C8B-B14F-4D97-AF65-F5344CB8AC3E}">
        <p14:creationId xmlns:p14="http://schemas.microsoft.com/office/powerpoint/2010/main" val="3599738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31</a:t>
            </a:fld>
            <a:endParaRPr lang="en-US"/>
          </a:p>
        </p:txBody>
      </p:sp>
    </p:spTree>
    <p:extLst>
      <p:ext uri="{BB962C8B-B14F-4D97-AF65-F5344CB8AC3E}">
        <p14:creationId xmlns:p14="http://schemas.microsoft.com/office/powerpoint/2010/main" val="356379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Geological evidence used to estimate Cascadia earthquake recurrence intervals comes from many different observations, including...  The different settings and depositional environments where these observations occur have different thresholds that control the formation and preservation of evidence. In each case, the evidence records different impacts or processes that respond to an earthquake.</a:t>
            </a:r>
          </a:p>
          <a:p>
            <a:endParaRPr lang="en-US" dirty="0"/>
          </a:p>
          <a:p>
            <a:r>
              <a:rPr lang="en-US" dirty="0"/>
              <a:t>Individually, each line of evidence tells an incomplete story, but taking different types of evidence together may clarify the picture.</a:t>
            </a:r>
          </a:p>
        </p:txBody>
      </p:sp>
      <p:sp>
        <p:nvSpPr>
          <p:cNvPr id="4" name="Slide Number Placeholder 3"/>
          <p:cNvSpPr>
            <a:spLocks noGrp="1"/>
          </p:cNvSpPr>
          <p:nvPr>
            <p:ph type="sldNum" sz="quarter" idx="5"/>
          </p:nvPr>
        </p:nvSpPr>
        <p:spPr/>
        <p:txBody>
          <a:bodyPr/>
          <a:lstStyle/>
          <a:p>
            <a:fld id="{1A7B0A0B-29CB-5E4D-889A-931E59C46B0C}" type="slidenum">
              <a:rPr lang="en-US" smtClean="0"/>
              <a:t>3</a:t>
            </a:fld>
            <a:endParaRPr lang="en-US"/>
          </a:p>
        </p:txBody>
      </p:sp>
    </p:spTree>
    <p:extLst>
      <p:ext uri="{BB962C8B-B14F-4D97-AF65-F5344CB8AC3E}">
        <p14:creationId xmlns:p14="http://schemas.microsoft.com/office/powerpoint/2010/main" val="4120829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slip model I’ll show is recent work by </a:t>
            </a:r>
            <a:r>
              <a:rPr lang="en-US" dirty="0" err="1"/>
              <a:t>Dawei</a:t>
            </a:r>
            <a:r>
              <a:rPr lang="en-US" dirty="0"/>
              <a:t> Gao and colleagues. The purpose of the project was to define tsunami sources for northern Cascadia. They tested three fault geometries: a) a buried rupture that tapered slip to zero at the trench; b) a splay fault model that diverts about 20 m of slip to a shallow thrust fault that breaks the seafloor (shown in figure a at right; corresponding deformation is shown in b); and c) a trench-breaching rupture where slip continues to the trench and breaks the surface along a hypothetical frontal thrust, shown in the next slide...</a:t>
            </a:r>
          </a:p>
        </p:txBody>
      </p:sp>
      <p:sp>
        <p:nvSpPr>
          <p:cNvPr id="4" name="Slide Number Placeholder 3"/>
          <p:cNvSpPr>
            <a:spLocks noGrp="1"/>
          </p:cNvSpPr>
          <p:nvPr>
            <p:ph type="sldNum" sz="quarter" idx="5"/>
          </p:nvPr>
        </p:nvSpPr>
        <p:spPr/>
        <p:txBody>
          <a:bodyPr/>
          <a:lstStyle/>
          <a:p>
            <a:fld id="{1A7B0A0B-29CB-5E4D-889A-931E59C46B0C}" type="slidenum">
              <a:rPr lang="en-US" smtClean="0"/>
              <a:t>32</a:t>
            </a:fld>
            <a:endParaRPr lang="en-US"/>
          </a:p>
        </p:txBody>
      </p:sp>
    </p:spTree>
    <p:extLst>
      <p:ext uri="{BB962C8B-B14F-4D97-AF65-F5344CB8AC3E}">
        <p14:creationId xmlns:p14="http://schemas.microsoft.com/office/powerpoint/2010/main" val="2065677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trench-breaching scenario is shown in the upper right maps. Tests of the trench-breaching scenario distribute as much as 50% to the full 100% of slip to a frontal thrust, again about 20 m full slip. Seafloor deformation produces a large uplift along the frontal thrust, but landward uplift is less compared to the splay fault model. As a result of this trade off, the trench breaching scenario generates a smaller tsunami than the splay fault geometry. The maximum modeled tsunami heights after 10 </a:t>
            </a:r>
            <a:r>
              <a:rPr lang="en-US" dirty="0" err="1"/>
              <a:t>hrs</a:t>
            </a:r>
            <a:r>
              <a:rPr lang="en-US" dirty="0"/>
              <a:t> for the three different source geometries are shown in the lower maps, which clearly show the higher splay fault tsunami in dark red.</a:t>
            </a:r>
          </a:p>
        </p:txBody>
      </p:sp>
      <p:sp>
        <p:nvSpPr>
          <p:cNvPr id="4" name="Slide Number Placeholder 3"/>
          <p:cNvSpPr>
            <a:spLocks noGrp="1"/>
          </p:cNvSpPr>
          <p:nvPr>
            <p:ph type="sldNum" sz="quarter" idx="5"/>
          </p:nvPr>
        </p:nvSpPr>
        <p:spPr/>
        <p:txBody>
          <a:bodyPr/>
          <a:lstStyle/>
          <a:p>
            <a:fld id="{1A7B0A0B-29CB-5E4D-889A-931E59C46B0C}" type="slidenum">
              <a:rPr lang="en-US" smtClean="0"/>
              <a:t>33</a:t>
            </a:fld>
            <a:endParaRPr lang="en-US"/>
          </a:p>
        </p:txBody>
      </p:sp>
    </p:spTree>
    <p:extLst>
      <p:ext uri="{BB962C8B-B14F-4D97-AF65-F5344CB8AC3E}">
        <p14:creationId xmlns:p14="http://schemas.microsoft.com/office/powerpoint/2010/main" val="4118259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defTabSz="457200">
              <a:defRPr sz="1800">
                <a:latin typeface="Skia Regular"/>
                <a:ea typeface="Skia Regular"/>
                <a:cs typeface="Skia Regular"/>
                <a:sym typeface="Skia Regular"/>
              </a:defRPr>
            </a:pPr>
            <a:r>
              <a:rPr lang="en-US" dirty="0"/>
              <a:t>The </a:t>
            </a:r>
            <a:r>
              <a:rPr lang="en-US" dirty="0" err="1"/>
              <a:t>onland</a:t>
            </a:r>
            <a:r>
              <a:rPr lang="en-US" dirty="0"/>
              <a:t> record includes sites spanning the length of the Cascadia margin.</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The number of earthquakes recorded varies from site to site...</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...and average recurrence intervals vary along the coast, in part, because the lengths of the geologic record differ between sites.</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Evidence from one site to the next varies in type and quality, and most </a:t>
            </a:r>
            <a:r>
              <a:rPr lang="en-US" dirty="0" err="1"/>
              <a:t>onland</a:t>
            </a:r>
            <a:r>
              <a:rPr lang="en-US" dirty="0"/>
              <a:t> records are probably incomplete for earthquakes M&gt;8 and probably don’t record earthquakes less than M8.</a:t>
            </a:r>
          </a:p>
        </p:txBody>
      </p:sp>
      <p:sp>
        <p:nvSpPr>
          <p:cNvPr id="4" name="Slide Number Placeholder 3"/>
          <p:cNvSpPr>
            <a:spLocks noGrp="1"/>
          </p:cNvSpPr>
          <p:nvPr>
            <p:ph type="sldNum" sz="quarter" idx="5"/>
          </p:nvPr>
        </p:nvSpPr>
        <p:spPr/>
        <p:txBody>
          <a:bodyPr/>
          <a:lstStyle/>
          <a:p>
            <a:fld id="{1A7B0A0B-29CB-5E4D-889A-931E59C46B0C}" type="slidenum">
              <a:rPr lang="en-US" smtClean="0"/>
              <a:t>4</a:t>
            </a:fld>
            <a:endParaRPr lang="en-US"/>
          </a:p>
        </p:txBody>
      </p:sp>
    </p:spTree>
    <p:extLst>
      <p:ext uri="{BB962C8B-B14F-4D97-AF65-F5344CB8AC3E}">
        <p14:creationId xmlns:p14="http://schemas.microsoft.com/office/powerpoint/2010/main" val="425727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with the exception of the most recent great earthquake in 1700, uncertainties in radiocarbon-derived earthquake chronologies from coastal studies cannot differentiate between full-margin ruptures...</a:t>
            </a:r>
          </a:p>
        </p:txBody>
      </p:sp>
      <p:sp>
        <p:nvSpPr>
          <p:cNvPr id="4" name="Slide Number Placeholder 3"/>
          <p:cNvSpPr>
            <a:spLocks noGrp="1"/>
          </p:cNvSpPr>
          <p:nvPr>
            <p:ph type="sldNum" sz="quarter" idx="5"/>
          </p:nvPr>
        </p:nvSpPr>
        <p:spPr/>
        <p:txBody>
          <a:bodyPr/>
          <a:lstStyle/>
          <a:p>
            <a:fld id="{1A7B0A0B-29CB-5E4D-889A-931E59C46B0C}" type="slidenum">
              <a:rPr lang="en-US" smtClean="0"/>
              <a:t>5</a:t>
            </a:fld>
            <a:endParaRPr lang="en-US"/>
          </a:p>
        </p:txBody>
      </p:sp>
    </p:spTree>
    <p:extLst>
      <p:ext uri="{BB962C8B-B14F-4D97-AF65-F5344CB8AC3E}">
        <p14:creationId xmlns:p14="http://schemas.microsoft.com/office/powerpoint/2010/main" val="308179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serial ruptures of the megathrust separated by years or decades in time.</a:t>
            </a:r>
          </a:p>
        </p:txBody>
      </p:sp>
      <p:sp>
        <p:nvSpPr>
          <p:cNvPr id="4" name="Slide Number Placeholder 3"/>
          <p:cNvSpPr>
            <a:spLocks noGrp="1"/>
          </p:cNvSpPr>
          <p:nvPr>
            <p:ph type="sldNum" sz="quarter" idx="5"/>
          </p:nvPr>
        </p:nvSpPr>
        <p:spPr/>
        <p:txBody>
          <a:bodyPr/>
          <a:lstStyle/>
          <a:p>
            <a:fld id="{1A7B0A0B-29CB-5E4D-889A-931E59C46B0C}" type="slidenum">
              <a:rPr lang="en-US" smtClean="0"/>
              <a:t>6</a:t>
            </a:fld>
            <a:endParaRPr lang="en-US"/>
          </a:p>
        </p:txBody>
      </p:sp>
    </p:spTree>
    <p:extLst>
      <p:ext uri="{BB962C8B-B14F-4D97-AF65-F5344CB8AC3E}">
        <p14:creationId xmlns:p14="http://schemas.microsoft.com/office/powerpoint/2010/main" val="384806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defTabSz="457200">
              <a:defRPr sz="1800">
                <a:latin typeface="Skia Regular"/>
                <a:ea typeface="Skia Regular"/>
                <a:cs typeface="Skia Regular"/>
                <a:sym typeface="Skia Regular"/>
              </a:defRPr>
            </a:pPr>
            <a:r>
              <a:rPr lang="en-US" dirty="0"/>
              <a:t>Offshore, 19 Holocene turbidites, rhythmic beds of sand and silt beneath the floors of submarine canyons and abyssal fans, are recorded in cores along the entire Cascadia margin. </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This core is from Cascadia Channel.</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endParaRPr lang="en-US" dirty="0"/>
          </a:p>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7</a:t>
            </a:fld>
            <a:endParaRPr lang="en-US"/>
          </a:p>
        </p:txBody>
      </p:sp>
    </p:spTree>
    <p:extLst>
      <p:ext uri="{BB962C8B-B14F-4D97-AF65-F5344CB8AC3E}">
        <p14:creationId xmlns:p14="http://schemas.microsoft.com/office/powerpoint/2010/main" val="250480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defTabSz="457200">
              <a:defRPr sz="1800">
                <a:latin typeface="Skia Regular"/>
                <a:ea typeface="Skia Regular"/>
                <a:cs typeface="Skia Regular"/>
                <a:sym typeface="Skia Regular"/>
              </a:defRPr>
            </a:pPr>
            <a:r>
              <a:rPr lang="en-US" dirty="0" err="1"/>
              <a:t>Goldfinger</a:t>
            </a:r>
            <a:r>
              <a:rPr lang="en-US" dirty="0"/>
              <a:t> and colleagues have extended the record to the Pleistocene / Holocene boundary and show that turbidites offshore southern Cascadia include the 19 deposits recognized in northern cores plus an additional 22 thinner, mud turbidites. </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These examples from Hydrate Ridge and Rogue Channel show gamma density (left) and magnetic susceptibility (right) logs that characterize the physical properties of the sediment and are proxies for grain size. </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Patterns in the wiggle traces of core logs supported by radiocarbon-based age-depth models have been interpreted as fingerprints that justify turbidite correlations between cores separated by 250 km. </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Justifications for the correlations are a topic of vigorous debate, but in my view no new evidence has come to light that refutes </a:t>
            </a:r>
            <a:r>
              <a:rPr lang="en-US" dirty="0" err="1"/>
              <a:t>Goldfinger’s</a:t>
            </a:r>
            <a:r>
              <a:rPr lang="en-US" dirty="0"/>
              <a:t> hypothesis.</a:t>
            </a:r>
          </a:p>
        </p:txBody>
      </p:sp>
      <p:sp>
        <p:nvSpPr>
          <p:cNvPr id="4" name="Slide Number Placeholder 3"/>
          <p:cNvSpPr>
            <a:spLocks noGrp="1"/>
          </p:cNvSpPr>
          <p:nvPr>
            <p:ph type="sldNum" sz="quarter" idx="5"/>
          </p:nvPr>
        </p:nvSpPr>
        <p:spPr/>
        <p:txBody>
          <a:bodyPr/>
          <a:lstStyle/>
          <a:p>
            <a:fld id="{1A7B0A0B-29CB-5E4D-889A-931E59C46B0C}" type="slidenum">
              <a:rPr lang="en-US" smtClean="0"/>
              <a:t>8</a:t>
            </a:fld>
            <a:endParaRPr lang="en-US"/>
          </a:p>
        </p:txBody>
      </p:sp>
    </p:spTree>
    <p:extLst>
      <p:ext uri="{BB962C8B-B14F-4D97-AF65-F5344CB8AC3E}">
        <p14:creationId xmlns:p14="http://schemas.microsoft.com/office/powerpoint/2010/main" val="263641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57200" defTabSz="457200">
              <a:defRPr sz="1800">
                <a:latin typeface="Skia Regular"/>
                <a:ea typeface="Skia Regular"/>
                <a:cs typeface="Skia Regular"/>
                <a:sym typeface="Skia Regular"/>
              </a:defRPr>
            </a:pPr>
            <a:r>
              <a:rPr lang="en-US" dirty="0"/>
              <a:t>In </a:t>
            </a:r>
            <a:r>
              <a:rPr lang="en-US" dirty="0" err="1"/>
              <a:t>Goldfinger’s</a:t>
            </a:r>
            <a:r>
              <a:rPr lang="en-US" dirty="0"/>
              <a:t> interpretation, variations in the number of turbidites along strike imply that past great earthquakes have ruptured different segments of the plate boundary (inferred rupture barriers are shown by dotted lines). </a:t>
            </a:r>
          </a:p>
          <a:p>
            <a:pPr marR="457200" defTabSz="457200">
              <a:defRPr sz="1800">
                <a:latin typeface="Skia Regular"/>
                <a:ea typeface="Skia Regular"/>
                <a:cs typeface="Skia Regular"/>
                <a:sym typeface="Skia Regular"/>
              </a:defRPr>
            </a:pPr>
            <a:endParaRPr lang="en-US" dirty="0"/>
          </a:p>
          <a:p>
            <a:pPr marR="457200" defTabSz="457200">
              <a:defRPr sz="1800">
                <a:latin typeface="Skia Regular"/>
                <a:ea typeface="Skia Regular"/>
                <a:cs typeface="Skia Regular"/>
                <a:sym typeface="Skia Regular"/>
              </a:defRPr>
            </a:pPr>
            <a:r>
              <a:rPr lang="en-US" dirty="0"/>
              <a:t>19 turbidites observed in cores from Barkley Canyon to the Rogue Channel, correlated by wiggle traces, suggest full-length or nearly full-length ruptures with average recurrence intervals of about 500 yrs.</a:t>
            </a:r>
          </a:p>
          <a:p>
            <a:endParaRPr lang="en-US" dirty="0"/>
          </a:p>
        </p:txBody>
      </p:sp>
      <p:sp>
        <p:nvSpPr>
          <p:cNvPr id="4" name="Slide Number Placeholder 3"/>
          <p:cNvSpPr>
            <a:spLocks noGrp="1"/>
          </p:cNvSpPr>
          <p:nvPr>
            <p:ph type="sldNum" sz="quarter" idx="5"/>
          </p:nvPr>
        </p:nvSpPr>
        <p:spPr/>
        <p:txBody>
          <a:bodyPr/>
          <a:lstStyle/>
          <a:p>
            <a:fld id="{1A7B0A0B-29CB-5E4D-889A-931E59C46B0C}" type="slidenum">
              <a:rPr lang="en-US" smtClean="0"/>
              <a:t>9</a:t>
            </a:fld>
            <a:endParaRPr lang="en-US"/>
          </a:p>
        </p:txBody>
      </p:sp>
    </p:spTree>
    <p:extLst>
      <p:ext uri="{BB962C8B-B14F-4D97-AF65-F5344CB8AC3E}">
        <p14:creationId xmlns:p14="http://schemas.microsoft.com/office/powerpoint/2010/main" val="148360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4481C5-EED7-A349-943F-01121A78D2A3}"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2909592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4481C5-EED7-A349-943F-01121A78D2A3}"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296363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4481C5-EED7-A349-943F-01121A78D2A3}"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413060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4481C5-EED7-A349-943F-01121A78D2A3}"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254740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4481C5-EED7-A349-943F-01121A78D2A3}" type="datetimeFigureOut">
              <a:rPr lang="en-US" smtClean="0"/>
              <a:t>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3611136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4481C5-EED7-A349-943F-01121A78D2A3}"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175205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4481C5-EED7-A349-943F-01121A78D2A3}" type="datetimeFigureOut">
              <a:rPr lang="en-US" smtClean="0"/>
              <a:t>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131394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4481C5-EED7-A349-943F-01121A78D2A3}" type="datetimeFigureOut">
              <a:rPr lang="en-US" smtClean="0"/>
              <a:t>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4048521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4481C5-EED7-A349-943F-01121A78D2A3}" type="datetimeFigureOut">
              <a:rPr lang="en-US" smtClean="0"/>
              <a:t>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12348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4481C5-EED7-A349-943F-01121A78D2A3}"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2340281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4481C5-EED7-A349-943F-01121A78D2A3}" type="datetimeFigureOut">
              <a:rPr lang="en-US" smtClean="0"/>
              <a:t>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AA421-64BF-7C4E-8688-62BA1254E44E}" type="slidenum">
              <a:rPr lang="en-US" smtClean="0"/>
              <a:t>‹#›</a:t>
            </a:fld>
            <a:endParaRPr lang="en-US"/>
          </a:p>
        </p:txBody>
      </p:sp>
    </p:spTree>
    <p:extLst>
      <p:ext uri="{BB962C8B-B14F-4D97-AF65-F5344CB8AC3E}">
        <p14:creationId xmlns:p14="http://schemas.microsoft.com/office/powerpoint/2010/main" val="277454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481C5-EED7-A349-943F-01121A78D2A3}" type="datetimeFigureOut">
              <a:rPr lang="en-US" smtClean="0"/>
              <a:t>11/4/19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AA421-64BF-7C4E-8688-62BA1254E44E}" type="slidenum">
              <a:rPr lang="en-US" smtClean="0"/>
              <a:t>‹#›</a:t>
            </a:fld>
            <a:endParaRPr lang="en-US"/>
          </a:p>
        </p:txBody>
      </p:sp>
    </p:spTree>
    <p:extLst>
      <p:ext uri="{BB962C8B-B14F-4D97-AF65-F5344CB8AC3E}">
        <p14:creationId xmlns:p14="http://schemas.microsoft.com/office/powerpoint/2010/main" val="31392671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tif"/><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9.tiff"/><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tiff"/><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4.tif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2.tiff"/><Relationship Id="rId4" Type="http://schemas.openxmlformats.org/officeDocument/2006/relationships/image" Target="../media/image37.tif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9.tiff"/><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2.tiff"/><Relationship Id="rId4" Type="http://schemas.openxmlformats.org/officeDocument/2006/relationships/image" Target="../media/image41.tif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4.tiff"/><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7.tiff"/><Relationship Id="rId4" Type="http://schemas.openxmlformats.org/officeDocument/2006/relationships/image" Target="../media/image4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7D920B-1CB8-B14D-A2AC-4F627926BC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21924"/>
            <a:ext cx="12191999" cy="5442855"/>
          </a:xfrm>
          <a:prstGeom prst="rect">
            <a:avLst/>
          </a:prstGeom>
        </p:spPr>
      </p:pic>
      <p:sp>
        <p:nvSpPr>
          <p:cNvPr id="12" name="Rectangle 11">
            <a:extLst>
              <a:ext uri="{FF2B5EF4-FFF2-40B4-BE49-F238E27FC236}">
                <a16:creationId xmlns:a16="http://schemas.microsoft.com/office/drawing/2014/main" id="{5CA2FA0B-9CCC-2A45-8527-1C0CFFCB9A27}"/>
              </a:ext>
            </a:extLst>
          </p:cNvPr>
          <p:cNvSpPr/>
          <p:nvPr/>
        </p:nvSpPr>
        <p:spPr>
          <a:xfrm>
            <a:off x="0" y="5850032"/>
            <a:ext cx="12192000" cy="101474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leoseismic History of Cascadia">
            <a:extLst>
              <a:ext uri="{FF2B5EF4-FFF2-40B4-BE49-F238E27FC236}">
                <a16:creationId xmlns:a16="http://schemas.microsoft.com/office/drawing/2014/main" id="{E2F61046-FD8D-234D-BF3C-761AC2B3049E}"/>
              </a:ext>
            </a:extLst>
          </p:cNvPr>
          <p:cNvSpPr>
            <a:spLocks noGrp="1"/>
          </p:cNvSpPr>
          <p:nvPr>
            <p:ph type="ctrTitle"/>
          </p:nvPr>
        </p:nvSpPr>
        <p:spPr>
          <a:xfrm>
            <a:off x="1" y="0"/>
            <a:ext cx="12192000" cy="1421924"/>
          </a:xfrm>
          <a:prstGeom prst="rect">
            <a:avLst/>
          </a:prstGeom>
        </p:spPr>
        <p:txBody>
          <a:bodyPr anchor="ctr">
            <a:normAutofit/>
          </a:bodyPr>
          <a:lstStyle>
            <a:lvl1pPr algn="r">
              <a:defRPr sz="4500">
                <a:solidFill>
                  <a:srgbClr val="FBE6B4"/>
                </a:solidFill>
                <a:uFill>
                  <a:solidFill>
                    <a:srgbClr val="FBE6B4"/>
                  </a:solidFill>
                </a:uFill>
                <a:latin typeface="Skia Regular"/>
                <a:ea typeface="Skia Regular"/>
                <a:cs typeface="Skia Regular"/>
                <a:sym typeface="Skia Regular"/>
              </a:defRPr>
            </a:lvl1pPr>
          </a:lstStyle>
          <a:p>
            <a:pPr algn="ctr">
              <a:defRPr>
                <a:solidFill>
                  <a:srgbClr val="FFFFFF"/>
                </a:solidFill>
                <a:uFill>
                  <a:solidFill>
                    <a:srgbClr val="FFFFFF"/>
                  </a:solidFill>
                </a:uFill>
              </a:defRPr>
            </a:pPr>
            <a:r>
              <a:rPr lang="en-US" sz="4800" dirty="0">
                <a:solidFill>
                  <a:schemeClr val="accent4">
                    <a:lumMod val="50000"/>
                  </a:schemeClr>
                </a:solidFill>
                <a:uFill>
                  <a:solidFill>
                    <a:srgbClr val="FBE6B4"/>
                  </a:solidFill>
                </a:uFill>
                <a:latin typeface="Gill Sans" panose="020B0502020104020203" pitchFamily="34" charset="-79"/>
                <a:ea typeface="Helvetica Neue" panose="02000503000000020004" pitchFamily="2" charset="0"/>
                <a:cs typeface="Gill Sans" panose="020B0502020104020203" pitchFamily="34" charset="-79"/>
              </a:rPr>
              <a:t>Cascadia Earthquake Recurrence and Fault Slip</a:t>
            </a:r>
            <a:endParaRPr sz="4800" dirty="0">
              <a:solidFill>
                <a:schemeClr val="accent4">
                  <a:lumMod val="50000"/>
                </a:schemeClr>
              </a:solidFill>
              <a:uFill>
                <a:solidFill>
                  <a:srgbClr val="FBE6B4"/>
                </a:solidFill>
              </a:uFill>
              <a:latin typeface="Gill Sans" panose="020B0502020104020203" pitchFamily="34" charset="-79"/>
              <a:ea typeface="Helvetica Neue" panose="02000503000000020004" pitchFamily="2" charset="0"/>
              <a:cs typeface="Gill Sans" panose="020B0502020104020203" pitchFamily="34" charset="-79"/>
            </a:endParaRPr>
          </a:p>
        </p:txBody>
      </p:sp>
      <p:sp>
        <p:nvSpPr>
          <p:cNvPr id="6" name="Robert C. Witter, PhD…">
            <a:extLst>
              <a:ext uri="{FF2B5EF4-FFF2-40B4-BE49-F238E27FC236}">
                <a16:creationId xmlns:a16="http://schemas.microsoft.com/office/drawing/2014/main" id="{839777FC-C2DE-A440-B018-FD89FCA1B4CC}"/>
              </a:ext>
            </a:extLst>
          </p:cNvPr>
          <p:cNvSpPr/>
          <p:nvPr/>
        </p:nvSpPr>
        <p:spPr>
          <a:xfrm>
            <a:off x="9403882" y="5850032"/>
            <a:ext cx="2788117" cy="1061829"/>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a:buClr>
                <a:srgbClr val="000000"/>
              </a:buClr>
              <a:defRPr>
                <a:latin typeface="Skia Regular"/>
                <a:ea typeface="Skia Regular"/>
                <a:cs typeface="Skia Regular"/>
                <a:sym typeface="Skia Regular"/>
              </a:defRPr>
            </a:pPr>
            <a:r>
              <a:rPr sz="2400" dirty="0">
                <a:solidFill>
                  <a:srgbClr val="92D050"/>
                </a:solidFill>
                <a:uFill>
                  <a:solidFill>
                    <a:srgbClr val="000000"/>
                  </a:solidFill>
                </a:uFill>
                <a:latin typeface="Gill Sans" panose="020B0502020104020203" pitchFamily="34" charset="-79"/>
                <a:cs typeface="Gill Sans" panose="020B0502020104020203" pitchFamily="34" charset="-79"/>
              </a:rPr>
              <a:t>Rob Witter, PhD</a:t>
            </a:r>
          </a:p>
          <a:p>
            <a:pPr>
              <a:buClr>
                <a:srgbClr val="000000"/>
              </a:buClr>
              <a:defRPr>
                <a:latin typeface="Skia Regular"/>
                <a:ea typeface="Skia Regular"/>
                <a:cs typeface="Skia Regular"/>
                <a:sym typeface="Skia Regular"/>
              </a:defRPr>
            </a:pPr>
            <a:r>
              <a:rPr lang="en-US" sz="2000" dirty="0">
                <a:solidFill>
                  <a:schemeClr val="bg1"/>
                </a:solidFill>
                <a:uFill>
                  <a:solidFill>
                    <a:srgbClr val="000000"/>
                  </a:solidFill>
                </a:uFill>
                <a:latin typeface="Gill Sans" panose="020B0502020104020203" pitchFamily="34" charset="-79"/>
                <a:cs typeface="Gill Sans" panose="020B0502020104020203" pitchFamily="34" charset="-79"/>
              </a:rPr>
              <a:t>USGS Research Geologist</a:t>
            </a:r>
          </a:p>
          <a:p>
            <a:pPr>
              <a:buClr>
                <a:srgbClr val="000000"/>
              </a:buClr>
              <a:defRPr>
                <a:latin typeface="Skia Regular"/>
                <a:ea typeface="Skia Regular"/>
                <a:cs typeface="Skia Regular"/>
                <a:sym typeface="Skia Regular"/>
              </a:defRPr>
            </a:pPr>
            <a:r>
              <a:rPr lang="en-US" sz="2000" dirty="0" err="1">
                <a:solidFill>
                  <a:schemeClr val="bg1"/>
                </a:solidFill>
                <a:uFill>
                  <a:solidFill>
                    <a:srgbClr val="000000"/>
                  </a:solidFill>
                </a:uFill>
                <a:latin typeface="Gill Sans" panose="020B0502020104020203" pitchFamily="34" charset="-79"/>
                <a:cs typeface="Gill Sans" panose="020B0502020104020203" pitchFamily="34" charset="-79"/>
              </a:rPr>
              <a:t>rwitter@usgs.gov</a:t>
            </a:r>
            <a:endParaRPr sz="2000" dirty="0">
              <a:solidFill>
                <a:schemeClr val="bg1"/>
              </a:solidFill>
              <a:uFill>
                <a:solidFill>
                  <a:srgbClr val="000000"/>
                </a:solidFill>
              </a:uFill>
              <a:latin typeface="Gill Sans" panose="020B0502020104020203" pitchFamily="34" charset="-79"/>
              <a:cs typeface="Gill Sans" panose="020B0502020104020203" pitchFamily="34" charset="-79"/>
            </a:endParaRPr>
          </a:p>
        </p:txBody>
      </p:sp>
      <p:sp>
        <p:nvSpPr>
          <p:cNvPr id="7" name="Photo by B. Atwater">
            <a:extLst>
              <a:ext uri="{FF2B5EF4-FFF2-40B4-BE49-F238E27FC236}">
                <a16:creationId xmlns:a16="http://schemas.microsoft.com/office/drawing/2014/main" id="{F1160797-8502-D74E-87E9-A16CB6805140}"/>
              </a:ext>
            </a:extLst>
          </p:cNvPr>
          <p:cNvSpPr/>
          <p:nvPr/>
        </p:nvSpPr>
        <p:spPr>
          <a:xfrm>
            <a:off x="9850677" y="1421924"/>
            <a:ext cx="2291219" cy="507831"/>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lvl1pPr>
              <a:buClr>
                <a:srgbClr val="6C6C6C"/>
              </a:buClr>
              <a:defRPr sz="1400">
                <a:solidFill>
                  <a:srgbClr val="515151"/>
                </a:solidFill>
                <a:uFill>
                  <a:solidFill>
                    <a:srgbClr val="515151"/>
                  </a:solidFill>
                </a:uFill>
                <a:latin typeface="Skia Regular"/>
                <a:ea typeface="Skia Regular"/>
                <a:cs typeface="Skia Regular"/>
                <a:sym typeface="Skia Regular"/>
              </a:defRPr>
            </a:lvl1pPr>
          </a:lstStyle>
          <a:p>
            <a:pPr algn="r"/>
            <a:r>
              <a:rPr lang="en-US" dirty="0">
                <a:solidFill>
                  <a:schemeClr val="accent4">
                    <a:lumMod val="50000"/>
                  </a:schemeClr>
                </a:solidFill>
                <a:latin typeface="Gill Sans" panose="020B0502020104020203" pitchFamily="34" charset="-79"/>
                <a:cs typeface="Gill Sans" panose="020B0502020104020203" pitchFamily="34" charset="-79"/>
              </a:rPr>
              <a:t>Salmon River estuary, Oregon</a:t>
            </a:r>
          </a:p>
          <a:p>
            <a:pPr algn="r"/>
            <a:r>
              <a:rPr dirty="0">
                <a:solidFill>
                  <a:schemeClr val="accent4">
                    <a:lumMod val="50000"/>
                  </a:schemeClr>
                </a:solidFill>
                <a:latin typeface="Gill Sans" panose="020B0502020104020203" pitchFamily="34" charset="-79"/>
                <a:cs typeface="Gill Sans" panose="020B0502020104020203" pitchFamily="34" charset="-79"/>
              </a:rPr>
              <a:t>Photo by </a:t>
            </a:r>
            <a:r>
              <a:rPr lang="en-US" dirty="0">
                <a:solidFill>
                  <a:schemeClr val="accent4">
                    <a:lumMod val="50000"/>
                  </a:schemeClr>
                </a:solidFill>
                <a:latin typeface="Gill Sans" panose="020B0502020104020203" pitchFamily="34" charset="-79"/>
                <a:cs typeface="Gill Sans" panose="020B0502020104020203" pitchFamily="34" charset="-79"/>
              </a:rPr>
              <a:t>Rob Witter</a:t>
            </a:r>
            <a:endParaRPr dirty="0">
              <a:solidFill>
                <a:schemeClr val="accent4">
                  <a:lumMod val="50000"/>
                </a:schemeClr>
              </a:solidFill>
              <a:latin typeface="Gill Sans" panose="020B0502020104020203" pitchFamily="34" charset="-79"/>
              <a:cs typeface="Gill Sans" panose="020B0502020104020203" pitchFamily="34" charset="-79"/>
            </a:endParaRPr>
          </a:p>
        </p:txBody>
      </p:sp>
      <p:sp>
        <p:nvSpPr>
          <p:cNvPr id="8" name="GeoPRISMS Workshop…">
            <a:extLst>
              <a:ext uri="{FF2B5EF4-FFF2-40B4-BE49-F238E27FC236}">
                <a16:creationId xmlns:a16="http://schemas.microsoft.com/office/drawing/2014/main" id="{9A826FE5-0954-B341-A915-7F5D8AA6C2C7}"/>
              </a:ext>
            </a:extLst>
          </p:cNvPr>
          <p:cNvSpPr/>
          <p:nvPr/>
        </p:nvSpPr>
        <p:spPr>
          <a:xfrm>
            <a:off x="2342782" y="5850032"/>
            <a:ext cx="6587647" cy="1061829"/>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algn="ctr">
              <a:buClr>
                <a:srgbClr val="000000"/>
              </a:buClr>
              <a:buFontTx/>
              <a:defRPr>
                <a:latin typeface="Skia Regular"/>
                <a:ea typeface="Skia Regular"/>
                <a:cs typeface="Skia Regular"/>
                <a:sym typeface="Skia Regular"/>
              </a:defRPr>
            </a:pPr>
            <a:r>
              <a:rPr lang="en-US" sz="2400" dirty="0">
                <a:solidFill>
                  <a:srgbClr val="92D050"/>
                </a:solidFill>
                <a:uFill>
                  <a:solidFill>
                    <a:srgbClr val="000000"/>
                  </a:solidFill>
                </a:uFill>
                <a:latin typeface="Gill Sans" panose="020B0502020104020203" pitchFamily="34" charset="-79"/>
                <a:cs typeface="Gill Sans" panose="020B0502020104020203" pitchFamily="34" charset="-79"/>
              </a:rPr>
              <a:t>Pacific Northwest Earthquake Science Workshop</a:t>
            </a:r>
          </a:p>
          <a:p>
            <a:pPr algn="ctr">
              <a:buClr>
                <a:srgbClr val="000000"/>
              </a:buClr>
              <a:buFontTx/>
              <a:defRPr>
                <a:latin typeface="Skia Regular"/>
                <a:ea typeface="Skia Regular"/>
                <a:cs typeface="Skia Regular"/>
                <a:sym typeface="Skia Regular"/>
              </a:defRPr>
            </a:pPr>
            <a:r>
              <a:rPr lang="en-US" sz="2000" dirty="0">
                <a:solidFill>
                  <a:schemeClr val="bg1"/>
                </a:solidFill>
                <a:uFill>
                  <a:solidFill>
                    <a:srgbClr val="000000"/>
                  </a:solidFill>
                </a:uFill>
                <a:latin typeface="Gill Sans" panose="020B0502020104020203" pitchFamily="34" charset="-79"/>
                <a:cs typeface="Gill Sans" panose="020B0502020104020203" pitchFamily="34" charset="-79"/>
              </a:rPr>
              <a:t>University of  Washington, Seattle, WA</a:t>
            </a:r>
          </a:p>
          <a:p>
            <a:pPr algn="ctr">
              <a:buClr>
                <a:srgbClr val="000000"/>
              </a:buClr>
              <a:buFontTx/>
              <a:defRPr>
                <a:latin typeface="Skia Regular"/>
                <a:ea typeface="Skia Regular"/>
                <a:cs typeface="Skia Regular"/>
                <a:sym typeface="Skia Regular"/>
              </a:defRPr>
            </a:pPr>
            <a:r>
              <a:rPr lang="en-US" sz="2000" dirty="0">
                <a:solidFill>
                  <a:schemeClr val="bg1"/>
                </a:solidFill>
                <a:uFill>
                  <a:solidFill>
                    <a:srgbClr val="000000"/>
                  </a:solidFill>
                </a:uFill>
                <a:latin typeface="Gill Sans" panose="020B0502020104020203" pitchFamily="34" charset="-79"/>
                <a:cs typeface="Gill Sans" panose="020B0502020104020203" pitchFamily="34" charset="-79"/>
              </a:rPr>
              <a:t>Tuesday, 5 November 2019</a:t>
            </a:r>
            <a:endParaRPr sz="2000" dirty="0">
              <a:solidFill>
                <a:schemeClr val="bg1"/>
              </a:solidFill>
              <a:uFill>
                <a:solidFill>
                  <a:srgbClr val="000000"/>
                </a:solidFill>
              </a:uFill>
              <a:latin typeface="Gill Sans" panose="020B0502020104020203" pitchFamily="34" charset="-79"/>
              <a:cs typeface="Gill Sans" panose="020B0502020104020203" pitchFamily="34" charset="-79"/>
            </a:endParaRPr>
          </a:p>
        </p:txBody>
      </p:sp>
      <p:pic>
        <p:nvPicPr>
          <p:cNvPr id="9" name="Picture 6" descr="ident_4_onscreen_png">
            <a:extLst>
              <a:ext uri="{FF2B5EF4-FFF2-40B4-BE49-F238E27FC236}">
                <a16:creationId xmlns:a16="http://schemas.microsoft.com/office/drawing/2014/main" id="{6D7A9A98-1B61-FD42-865A-74DFCC5C776C}"/>
              </a:ext>
            </a:extLst>
          </p:cNvPr>
          <p:cNvPicPr>
            <a:picLocks noChangeAspect="1" noChangeArrowheads="1"/>
          </p:cNvPicPr>
          <p:nvPr/>
        </p:nvPicPr>
        <p:blipFill>
          <a:blip r:embed="rId4" cstate="screen">
            <a:lum bright="100000"/>
            <a:extLst>
              <a:ext uri="{28A0092B-C50C-407E-A947-70E740481C1C}">
                <a14:useLocalDpi xmlns:a14="http://schemas.microsoft.com/office/drawing/2010/main"/>
              </a:ext>
            </a:extLst>
          </a:blip>
          <a:srcRect/>
          <a:stretch>
            <a:fillRect/>
          </a:stretch>
        </p:blipFill>
        <p:spPr bwMode="black">
          <a:xfrm>
            <a:off x="69783" y="5978786"/>
            <a:ext cx="205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61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F7B1C-85E6-7944-AFA4-38690364FFD6}"/>
              </a:ext>
            </a:extLst>
          </p:cNvPr>
          <p:cNvPicPr>
            <a:picLocks noChangeAspect="1"/>
          </p:cNvPicPr>
          <p:nvPr/>
        </p:nvPicPr>
        <p:blipFill>
          <a:blip r:embed="rId3"/>
          <a:stretch>
            <a:fillRect/>
          </a:stretch>
        </p:blipFill>
        <p:spPr>
          <a:xfrm>
            <a:off x="8204200" y="-349677"/>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Variable rupture behavior</a:t>
            </a:r>
          </a:p>
        </p:txBody>
      </p:sp>
      <p:sp>
        <p:nvSpPr>
          <p:cNvPr id="30" name="Barkley">
            <a:extLst>
              <a:ext uri="{FF2B5EF4-FFF2-40B4-BE49-F238E27FC236}">
                <a16:creationId xmlns:a16="http://schemas.microsoft.com/office/drawing/2014/main" id="{B1D86DC5-7447-504A-8095-3FF2199334E4}"/>
              </a:ext>
            </a:extLst>
          </p:cNvPr>
          <p:cNvSpPr/>
          <p:nvPr/>
        </p:nvSpPr>
        <p:spPr>
          <a:xfrm>
            <a:off x="8829368" y="1763617"/>
            <a:ext cx="769441"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a:ln>
                  <a:noFill/>
                </a:ln>
                <a:solidFill>
                  <a:schemeClr val="tx1">
                    <a:lumMod val="65000"/>
                    <a:lumOff val="35000"/>
                  </a:schemeClr>
                </a:solidFill>
                <a:effectLst/>
                <a:uLnTx/>
                <a:uFill>
                  <a:solidFill>
                    <a:srgbClr val="FFFFFF"/>
                  </a:solidFill>
                </a:uFill>
                <a:latin typeface="Gill Sans"/>
                <a:cs typeface="Gill Sans"/>
                <a:sym typeface="Gill Sans"/>
              </a:rPr>
              <a:t>Barkley</a:t>
            </a:r>
          </a:p>
        </p:txBody>
      </p:sp>
      <p:sp>
        <p:nvSpPr>
          <p:cNvPr id="31" name="Juan…">
            <a:extLst>
              <a:ext uri="{FF2B5EF4-FFF2-40B4-BE49-F238E27FC236}">
                <a16:creationId xmlns:a16="http://schemas.microsoft.com/office/drawing/2014/main" id="{EC9F5160-3A48-E446-A17C-65F95FCBD13A}"/>
              </a:ext>
            </a:extLst>
          </p:cNvPr>
          <p:cNvSpPr/>
          <p:nvPr/>
        </p:nvSpPr>
        <p:spPr>
          <a:xfrm>
            <a:off x="9073573" y="2246217"/>
            <a:ext cx="791883"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Juan</a:t>
            </a:r>
          </a:p>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de Fuca</a:t>
            </a:r>
          </a:p>
        </p:txBody>
      </p:sp>
      <p:sp>
        <p:nvSpPr>
          <p:cNvPr id="32" name="Astoria">
            <a:extLst>
              <a:ext uri="{FF2B5EF4-FFF2-40B4-BE49-F238E27FC236}">
                <a16:creationId xmlns:a16="http://schemas.microsoft.com/office/drawing/2014/main" id="{F12F2AF0-1205-B743-A4F7-25474CDA3E01}"/>
              </a:ext>
            </a:extLst>
          </p:cNvPr>
          <p:cNvSpPr/>
          <p:nvPr/>
        </p:nvSpPr>
        <p:spPr>
          <a:xfrm>
            <a:off x="9264548" y="3160617"/>
            <a:ext cx="76302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a:ln>
                  <a:noFill/>
                </a:ln>
                <a:solidFill>
                  <a:schemeClr val="tx1">
                    <a:lumMod val="65000"/>
                    <a:lumOff val="35000"/>
                  </a:schemeClr>
                </a:solidFill>
                <a:effectLst/>
                <a:uLnTx/>
                <a:uFill>
                  <a:solidFill>
                    <a:srgbClr val="FFFFFF"/>
                  </a:solidFill>
                </a:uFill>
                <a:latin typeface="Gill Sans"/>
                <a:cs typeface="Gill Sans"/>
                <a:sym typeface="Gill Sans"/>
              </a:rPr>
              <a:t>Astoria</a:t>
            </a:r>
          </a:p>
        </p:txBody>
      </p:sp>
      <p:sp>
        <p:nvSpPr>
          <p:cNvPr id="34" name="Rogue">
            <a:extLst>
              <a:ext uri="{FF2B5EF4-FFF2-40B4-BE49-F238E27FC236}">
                <a16:creationId xmlns:a16="http://schemas.microsoft.com/office/drawing/2014/main" id="{FA128F01-7730-F842-9295-9D1AD248F281}"/>
              </a:ext>
            </a:extLst>
          </p:cNvPr>
          <p:cNvSpPr/>
          <p:nvPr/>
        </p:nvSpPr>
        <p:spPr>
          <a:xfrm>
            <a:off x="9442776" y="5172541"/>
            <a:ext cx="66684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Rogue</a:t>
            </a:r>
          </a:p>
        </p:txBody>
      </p:sp>
      <p:sp>
        <p:nvSpPr>
          <p:cNvPr id="35" name="Line">
            <a:extLst>
              <a:ext uri="{FF2B5EF4-FFF2-40B4-BE49-F238E27FC236}">
                <a16:creationId xmlns:a16="http://schemas.microsoft.com/office/drawing/2014/main" id="{432E5FEF-40C1-7E4C-9F2B-3CAA05CA1E5C}"/>
              </a:ext>
            </a:extLst>
          </p:cNvPr>
          <p:cNvSpPr/>
          <p:nvPr/>
        </p:nvSpPr>
        <p:spPr>
          <a:xfrm>
            <a:off x="8626169" y="2318994"/>
            <a:ext cx="0" cy="4246906"/>
          </a:xfrm>
          <a:prstGeom prst="line">
            <a:avLst/>
          </a:prstGeom>
          <a:ln w="38100">
            <a:solidFill>
              <a:schemeClr val="accent4"/>
            </a:solidFill>
            <a:miter lim="400000"/>
            <a:headEnd type="stealth"/>
            <a:tailEnd type="stealth"/>
          </a:ln>
        </p:spPr>
        <p:txBody>
          <a:bodyPr lIns="0" tIns="0" rIns="0" bIns="0"/>
          <a:lstStyle/>
          <a:p>
            <a:pPr hangingPunct="0">
              <a:defRPr sz="1200">
                <a:solidFill>
                  <a:srgbClr val="000000"/>
                </a:solidFill>
                <a:uFillTx/>
                <a:latin typeface="Helvetica"/>
                <a:ea typeface="Helvetica"/>
                <a:cs typeface="Helvetica"/>
                <a:sym typeface="Helvetica"/>
              </a:defRPr>
            </a:pPr>
            <a:endParaRPr sz="1200" kern="0">
              <a:solidFill>
                <a:schemeClr val="tx1">
                  <a:lumMod val="65000"/>
                  <a:lumOff val="35000"/>
                </a:schemeClr>
              </a:solidFill>
              <a:latin typeface="Helvetica"/>
              <a:ea typeface="Helvetica"/>
              <a:cs typeface="Helvetica"/>
              <a:sym typeface="Helvetica"/>
            </a:endParaRPr>
          </a:p>
        </p:txBody>
      </p:sp>
      <p:sp>
        <p:nvSpPr>
          <p:cNvPr id="18" name="Nehalem Bank to Cape Mendocino…">
            <a:extLst>
              <a:ext uri="{FF2B5EF4-FFF2-40B4-BE49-F238E27FC236}">
                <a16:creationId xmlns:a16="http://schemas.microsoft.com/office/drawing/2014/main" id="{1C13D710-4305-C243-BF35-1FDCC9F55AEC}"/>
              </a:ext>
            </a:extLst>
          </p:cNvPr>
          <p:cNvSpPr/>
          <p:nvPr/>
        </p:nvSpPr>
        <p:spPr>
          <a:xfrm>
            <a:off x="2570121" y="2318994"/>
            <a:ext cx="5723373" cy="1511301"/>
          </a:xfrm>
          <a:prstGeom prst="rect">
            <a:avLst/>
          </a:prstGeom>
          <a:ln w="12700"/>
          <a:effectLst>
            <a:outerShdw blurRad="50800" dist="50800" dir="5400000" algn="ctr" rotWithShape="0">
              <a:srgbClr val="000000">
                <a:alpha val="0"/>
              </a:srgbClr>
            </a:outerShdw>
          </a:effectLst>
          <a:extLst>
            <a:ext uri="{C572A759-6A51-4108-AA02-DFA0A04FC94B}">
              <ma14:wrappingTextBoxFlag xmlns="" xmlns:ma14="http://schemas.microsoft.com/office/mac/drawingml/2011/main" val="1"/>
            </a:ext>
          </a:extLst>
        </p:spPr>
        <p:txBody>
          <a:bodyPr lIns="38100" tIns="38100" rIns="38100" bIns="38100"/>
          <a:lstStyle/>
          <a:p>
            <a:pPr marL="7938"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u="sng" dirty="0">
                <a:solidFill>
                  <a:schemeClr val="accent4"/>
                </a:solidFill>
                <a:effectLst>
                  <a:outerShdw blurRad="50800" dist="50800" dir="5400000" rotWithShape="0">
                    <a:srgbClr val="000000">
                      <a:alpha val="0"/>
                    </a:srgbClr>
                  </a:outerShdw>
                </a:effectLst>
              </a:rPr>
              <a:t>Northern Washington to Rogue Channel</a:t>
            </a: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sz="2400" b="1" dirty="0">
                <a:solidFill>
                  <a:schemeClr val="accent4"/>
                </a:solidFill>
                <a:effectLst>
                  <a:outerShdw blurRad="50800" dist="50800" dir="5400000" rotWithShape="0">
                    <a:srgbClr val="000000">
                      <a:alpha val="0"/>
                    </a:srgbClr>
                  </a:outerShdw>
                </a:effectLst>
              </a:rPr>
              <a:t>2</a:t>
            </a:r>
            <a:r>
              <a:rPr lang="en-US" sz="2400" b="1" dirty="0">
                <a:solidFill>
                  <a:schemeClr val="accent4"/>
                </a:solidFill>
                <a:effectLst>
                  <a:outerShdw blurRad="50800" dist="50800" dir="5400000" rotWithShape="0">
                    <a:srgbClr val="000000">
                      <a:alpha val="0"/>
                    </a:srgbClr>
                  </a:outerShdw>
                </a:effectLst>
              </a:rPr>
              <a:t>2</a:t>
            </a:r>
            <a:r>
              <a:rPr sz="2400" b="1" dirty="0">
                <a:solidFill>
                  <a:schemeClr val="accent4"/>
                </a:solidFill>
                <a:effectLst>
                  <a:outerShdw blurRad="50800" dist="50800" dir="5400000" rotWithShape="0">
                    <a:srgbClr val="000000">
                      <a:alpha val="0"/>
                    </a:srgbClr>
                  </a:outerShdw>
                </a:effectLst>
              </a:rPr>
              <a:t> </a:t>
            </a:r>
            <a:r>
              <a:rPr sz="2400" dirty="0">
                <a:solidFill>
                  <a:schemeClr val="accent4"/>
                </a:solidFill>
                <a:effectLst>
                  <a:outerShdw blurRad="50800" dist="50800" dir="5400000" rotWithShape="0">
                    <a:srgbClr val="000000">
                      <a:alpha val="0"/>
                    </a:srgbClr>
                  </a:outerShdw>
                </a:effectLst>
              </a:rPr>
              <a:t>turbidites</a:t>
            </a: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~435</a:t>
            </a:r>
            <a:r>
              <a:rPr sz="2400" b="1" dirty="0">
                <a:solidFill>
                  <a:schemeClr val="accent4"/>
                </a:solidFill>
                <a:effectLst>
                  <a:outerShdw blurRad="50800" dist="50800" dir="5400000" rotWithShape="0">
                    <a:srgbClr val="000000">
                      <a:alpha val="0"/>
                    </a:srgbClr>
                  </a:outerShdw>
                </a:effectLst>
              </a:rPr>
              <a:t> </a:t>
            </a:r>
            <a:r>
              <a:rPr sz="2400" b="1" dirty="0" err="1">
                <a:solidFill>
                  <a:schemeClr val="accent4"/>
                </a:solidFill>
                <a:effectLst>
                  <a:outerShdw blurRad="50800" dist="50800" dir="5400000" rotWithShape="0">
                    <a:srgbClr val="000000">
                      <a:alpha val="0"/>
                    </a:srgbClr>
                  </a:outerShdw>
                </a:effectLst>
              </a:rPr>
              <a:t>yr</a:t>
            </a:r>
            <a:r>
              <a:rPr sz="2400" dirty="0">
                <a:solidFill>
                  <a:schemeClr val="accent4"/>
                </a:solidFill>
                <a:effectLst>
                  <a:outerShdw blurRad="50800" dist="50800" dir="5400000" rotWithShape="0">
                    <a:srgbClr val="000000">
                      <a:alpha val="0"/>
                    </a:srgbClr>
                  </a:outerShdw>
                </a:effectLst>
              </a:rPr>
              <a:t> average recurrence interval</a:t>
            </a:r>
            <a:endParaRPr lang="en-US" sz="2400" dirty="0">
              <a:solidFill>
                <a:schemeClr val="accent4"/>
              </a:solidFill>
              <a:effectLst>
                <a:outerShdw blurRad="50800" dist="50800" dir="5400000" rotWithShape="0">
                  <a:srgbClr val="000000">
                    <a:alpha val="0"/>
                  </a:srgbClr>
                </a:outerShdw>
              </a:effectLst>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~10,000 </a:t>
            </a:r>
            <a:r>
              <a:rPr lang="en-US" sz="2400" b="1" dirty="0" err="1">
                <a:solidFill>
                  <a:schemeClr val="accent4"/>
                </a:solidFill>
                <a:effectLst>
                  <a:outerShdw blurRad="50800" dist="50800" dir="5400000" rotWithShape="0">
                    <a:srgbClr val="000000">
                      <a:alpha val="0"/>
                    </a:srgbClr>
                  </a:outerShdw>
                </a:effectLst>
              </a:rPr>
              <a:t>yrs</a:t>
            </a:r>
            <a:r>
              <a:rPr lang="en-US" sz="2400" dirty="0">
                <a:solidFill>
                  <a:schemeClr val="accent4"/>
                </a:solidFill>
                <a:effectLst>
                  <a:outerShdw blurRad="50800" dist="50800" dir="5400000" rotWithShape="0">
                    <a:srgbClr val="000000">
                      <a:alpha val="0"/>
                    </a:srgbClr>
                  </a:outerShdw>
                </a:effectLst>
              </a:rPr>
              <a:t> length of record</a:t>
            </a:r>
            <a:endParaRPr lang="en-US" sz="2400" b="1" dirty="0">
              <a:solidFill>
                <a:schemeClr val="accent4"/>
              </a:solidFill>
              <a:effectLst>
                <a:outerShdw blurRad="50800" dist="50800" dir="5400000" rotWithShape="0">
                  <a:srgbClr val="000000">
                    <a:alpha val="0"/>
                  </a:srgbClr>
                </a:outerShdw>
              </a:effectLst>
            </a:endParaRPr>
          </a:p>
        </p:txBody>
      </p:sp>
      <p:sp>
        <p:nvSpPr>
          <p:cNvPr id="19" name="TextBox 18">
            <a:extLst>
              <a:ext uri="{FF2B5EF4-FFF2-40B4-BE49-F238E27FC236}">
                <a16:creationId xmlns:a16="http://schemas.microsoft.com/office/drawing/2014/main" id="{F53D5110-FE7C-E446-95D1-D5E259BD4AFD}"/>
              </a:ext>
            </a:extLst>
          </p:cNvPr>
          <p:cNvSpPr txBox="1"/>
          <p:nvPr/>
        </p:nvSpPr>
        <p:spPr>
          <a:xfrm>
            <a:off x="10597829" y="6207585"/>
            <a:ext cx="325730" cy="369332"/>
          </a:xfrm>
          <a:prstGeom prst="rect">
            <a:avLst/>
          </a:prstGeom>
          <a:noFill/>
        </p:spPr>
        <p:txBody>
          <a:bodyPr wrap="none" rtlCol="0">
            <a:spAutoFit/>
          </a:bodyPr>
          <a:lstStyle/>
          <a:p>
            <a:r>
              <a:rPr lang="en-US" b="1" dirty="0">
                <a:solidFill>
                  <a:schemeClr val="bg1"/>
                </a:solidFill>
                <a:latin typeface="Helvetica" pitchFamily="2" charset="0"/>
              </a:rPr>
              <a:t>?</a:t>
            </a:r>
          </a:p>
        </p:txBody>
      </p:sp>
      <p:sp>
        <p:nvSpPr>
          <p:cNvPr id="20" name="Goldfinger and others, 2012">
            <a:extLst>
              <a:ext uri="{FF2B5EF4-FFF2-40B4-BE49-F238E27FC236}">
                <a16:creationId xmlns:a16="http://schemas.microsoft.com/office/drawing/2014/main" id="{0CBA2D64-720E-9C4A-9216-E3588EF9927E}"/>
              </a:ext>
            </a:extLst>
          </p:cNvPr>
          <p:cNvSpPr/>
          <p:nvPr/>
        </p:nvSpPr>
        <p:spPr>
          <a:xfrm>
            <a:off x="842698" y="4681121"/>
            <a:ext cx="2405146"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sz="1600" dirty="0" err="1">
                <a:solidFill>
                  <a:schemeClr val="tx1">
                    <a:lumMod val="65000"/>
                    <a:lumOff val="35000"/>
                  </a:schemeClr>
                </a:solidFill>
                <a:latin typeface="Gill Sans" panose="020B0502020104020203" pitchFamily="34" charset="-79"/>
                <a:cs typeface="Gill Sans" panose="020B0502020104020203" pitchFamily="34" charset="-79"/>
              </a:rPr>
              <a:t>Goldfinger</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et al.</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2012; </a:t>
            </a:r>
            <a:r>
              <a:rPr sz="1600" dirty="0">
                <a:solidFill>
                  <a:schemeClr val="tx1">
                    <a:lumMod val="65000"/>
                    <a:lumOff val="35000"/>
                  </a:schemeClr>
                </a:solidFill>
                <a:latin typeface="Gill Sans" panose="020B0502020104020203" pitchFamily="34" charset="-79"/>
                <a:cs typeface="Gill Sans" panose="020B0502020104020203" pitchFamily="34" charset="-79"/>
              </a:rPr>
              <a:t>201</a:t>
            </a:r>
            <a:r>
              <a:rPr lang="en-US" sz="1600" dirty="0">
                <a:solidFill>
                  <a:schemeClr val="tx1">
                    <a:lumMod val="65000"/>
                    <a:lumOff val="35000"/>
                  </a:schemeClr>
                </a:solidFill>
                <a:latin typeface="Gill Sans" panose="020B0502020104020203" pitchFamily="34" charset="-79"/>
                <a:cs typeface="Gill Sans" panose="020B0502020104020203" pitchFamily="34" charset="-79"/>
              </a:rPr>
              <a:t>7</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2" name="Circle">
            <a:extLst>
              <a:ext uri="{FF2B5EF4-FFF2-40B4-BE49-F238E27FC236}">
                <a16:creationId xmlns:a16="http://schemas.microsoft.com/office/drawing/2014/main" id="{1EAD058D-525C-A740-B83C-C99842E465E1}"/>
              </a:ext>
            </a:extLst>
          </p:cNvPr>
          <p:cNvSpPr/>
          <p:nvPr/>
        </p:nvSpPr>
        <p:spPr>
          <a:xfrm>
            <a:off x="9591368" y="1839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3" name="Circle">
            <a:extLst>
              <a:ext uri="{FF2B5EF4-FFF2-40B4-BE49-F238E27FC236}">
                <a16:creationId xmlns:a16="http://schemas.microsoft.com/office/drawing/2014/main" id="{31688C24-4D9D-2542-BE0D-4FC3352D29CD}"/>
              </a:ext>
            </a:extLst>
          </p:cNvPr>
          <p:cNvSpPr/>
          <p:nvPr/>
        </p:nvSpPr>
        <p:spPr>
          <a:xfrm>
            <a:off x="9883468" y="26145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4" name="Circle">
            <a:extLst>
              <a:ext uri="{FF2B5EF4-FFF2-40B4-BE49-F238E27FC236}">
                <a16:creationId xmlns:a16="http://schemas.microsoft.com/office/drawing/2014/main" id="{D86DF696-AC14-FC47-AC65-CE4CF5EEA9FA}"/>
              </a:ext>
            </a:extLst>
          </p:cNvPr>
          <p:cNvSpPr/>
          <p:nvPr/>
        </p:nvSpPr>
        <p:spPr>
          <a:xfrm>
            <a:off x="10061268" y="3236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9" name="Circle">
            <a:extLst>
              <a:ext uri="{FF2B5EF4-FFF2-40B4-BE49-F238E27FC236}">
                <a16:creationId xmlns:a16="http://schemas.microsoft.com/office/drawing/2014/main" id="{995EEC45-0718-6A4F-BCF9-83DFF7E03399}"/>
              </a:ext>
            </a:extLst>
          </p:cNvPr>
          <p:cNvSpPr/>
          <p:nvPr/>
        </p:nvSpPr>
        <p:spPr>
          <a:xfrm>
            <a:off x="10264468" y="39099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36" name="Circle">
            <a:extLst>
              <a:ext uri="{FF2B5EF4-FFF2-40B4-BE49-F238E27FC236}">
                <a16:creationId xmlns:a16="http://schemas.microsoft.com/office/drawing/2014/main" id="{22DC2B63-EDBF-4643-8111-FEB8BADF9FA1}"/>
              </a:ext>
            </a:extLst>
          </p:cNvPr>
          <p:cNvSpPr/>
          <p:nvPr/>
        </p:nvSpPr>
        <p:spPr>
          <a:xfrm>
            <a:off x="10133795" y="52561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cxnSp>
        <p:nvCxnSpPr>
          <p:cNvPr id="38" name="Straight Connector 37">
            <a:extLst>
              <a:ext uri="{FF2B5EF4-FFF2-40B4-BE49-F238E27FC236}">
                <a16:creationId xmlns:a16="http://schemas.microsoft.com/office/drawing/2014/main" id="{E8137E17-8D9B-D449-B344-2CA15D60224B}"/>
              </a:ext>
            </a:extLst>
          </p:cNvPr>
          <p:cNvCxnSpPr>
            <a:cxnSpLocks/>
          </p:cNvCxnSpPr>
          <p:nvPr/>
        </p:nvCxnSpPr>
        <p:spPr>
          <a:xfrm>
            <a:off x="10673245" y="220951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5705295-99AC-B847-98E2-EBAA60FA1C75}"/>
              </a:ext>
            </a:extLst>
          </p:cNvPr>
          <p:cNvCxnSpPr>
            <a:cxnSpLocks/>
          </p:cNvCxnSpPr>
          <p:nvPr/>
        </p:nvCxnSpPr>
        <p:spPr>
          <a:xfrm>
            <a:off x="10673245" y="3029642"/>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11E28C-5DFB-2248-97EE-373899CA22B4}"/>
              </a:ext>
            </a:extLst>
          </p:cNvPr>
          <p:cNvCxnSpPr>
            <a:cxnSpLocks/>
          </p:cNvCxnSpPr>
          <p:nvPr/>
        </p:nvCxnSpPr>
        <p:spPr>
          <a:xfrm>
            <a:off x="10673245" y="4139234"/>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FB64CC-E40D-CB45-A59E-B41654CAC2B6}"/>
              </a:ext>
            </a:extLst>
          </p:cNvPr>
          <p:cNvCxnSpPr>
            <a:cxnSpLocks/>
          </p:cNvCxnSpPr>
          <p:nvPr/>
        </p:nvCxnSpPr>
        <p:spPr>
          <a:xfrm>
            <a:off x="10673245" y="507295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Barkley">
            <a:extLst>
              <a:ext uri="{FF2B5EF4-FFF2-40B4-BE49-F238E27FC236}">
                <a16:creationId xmlns:a16="http://schemas.microsoft.com/office/drawing/2014/main" id="{22301718-65EB-4C4F-9135-8AF8115AD098}"/>
              </a:ext>
            </a:extLst>
          </p:cNvPr>
          <p:cNvSpPr/>
          <p:nvPr/>
        </p:nvSpPr>
        <p:spPr>
          <a:xfrm>
            <a:off x="10855391" y="3108323"/>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NB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3" name="Barkley">
            <a:extLst>
              <a:ext uri="{FF2B5EF4-FFF2-40B4-BE49-F238E27FC236}">
                <a16:creationId xmlns:a16="http://schemas.microsoft.com/office/drawing/2014/main" id="{CCFB08CD-4299-CA4E-91B9-9808E25E9DFA}"/>
              </a:ext>
            </a:extLst>
          </p:cNvPr>
          <p:cNvSpPr/>
          <p:nvPr/>
        </p:nvSpPr>
        <p:spPr>
          <a:xfrm>
            <a:off x="10855391" y="4148229"/>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HB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4" name="Barkley">
            <a:extLst>
              <a:ext uri="{FF2B5EF4-FFF2-40B4-BE49-F238E27FC236}">
                <a16:creationId xmlns:a16="http://schemas.microsoft.com/office/drawing/2014/main" id="{7D6967B2-3DD9-144C-9752-1027BFD9FFCA}"/>
              </a:ext>
            </a:extLst>
          </p:cNvPr>
          <p:cNvSpPr/>
          <p:nvPr/>
        </p:nvSpPr>
        <p:spPr>
          <a:xfrm>
            <a:off x="10747815" y="5107453"/>
            <a:ext cx="37029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CB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5" name="Circle">
            <a:extLst>
              <a:ext uri="{FF2B5EF4-FFF2-40B4-BE49-F238E27FC236}">
                <a16:creationId xmlns:a16="http://schemas.microsoft.com/office/drawing/2014/main" id="{BCFFF2BE-28A2-B644-90AB-3A6EA9E775C6}"/>
              </a:ext>
            </a:extLst>
          </p:cNvPr>
          <p:cNvSpPr/>
          <p:nvPr/>
        </p:nvSpPr>
        <p:spPr>
          <a:xfrm>
            <a:off x="9734804" y="189360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6" name="Circle">
            <a:extLst>
              <a:ext uri="{FF2B5EF4-FFF2-40B4-BE49-F238E27FC236}">
                <a16:creationId xmlns:a16="http://schemas.microsoft.com/office/drawing/2014/main" id="{BE7170A1-8D6E-004E-8BEA-A8AB540E6D10}"/>
              </a:ext>
            </a:extLst>
          </p:cNvPr>
          <p:cNvSpPr/>
          <p:nvPr/>
        </p:nvSpPr>
        <p:spPr>
          <a:xfrm>
            <a:off x="9851346" y="198325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7" name="Circle">
            <a:extLst>
              <a:ext uri="{FF2B5EF4-FFF2-40B4-BE49-F238E27FC236}">
                <a16:creationId xmlns:a16="http://schemas.microsoft.com/office/drawing/2014/main" id="{3120A570-C8A0-8347-9B8F-C7E0C85B5D87}"/>
              </a:ext>
            </a:extLst>
          </p:cNvPr>
          <p:cNvSpPr/>
          <p:nvPr/>
        </p:nvSpPr>
        <p:spPr>
          <a:xfrm>
            <a:off x="9734804"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8" name="Circle">
            <a:extLst>
              <a:ext uri="{FF2B5EF4-FFF2-40B4-BE49-F238E27FC236}">
                <a16:creationId xmlns:a16="http://schemas.microsoft.com/office/drawing/2014/main" id="{2CD24EC5-2402-7742-939B-9F4394D2A098}"/>
              </a:ext>
            </a:extLst>
          </p:cNvPr>
          <p:cNvSpPr/>
          <p:nvPr/>
        </p:nvSpPr>
        <p:spPr>
          <a:xfrm>
            <a:off x="9896169"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9" name="Circle">
            <a:extLst>
              <a:ext uri="{FF2B5EF4-FFF2-40B4-BE49-F238E27FC236}">
                <a16:creationId xmlns:a16="http://schemas.microsoft.com/office/drawing/2014/main" id="{85AFA45F-D13D-0C49-9E02-FB75D5E1EB95}"/>
              </a:ext>
            </a:extLst>
          </p:cNvPr>
          <p:cNvSpPr/>
          <p:nvPr/>
        </p:nvSpPr>
        <p:spPr>
          <a:xfrm>
            <a:off x="9851346" y="2261158"/>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0" name="Circle">
            <a:extLst>
              <a:ext uri="{FF2B5EF4-FFF2-40B4-BE49-F238E27FC236}">
                <a16:creationId xmlns:a16="http://schemas.microsoft.com/office/drawing/2014/main" id="{74C71252-26DB-C746-9B63-35E22D1C8D79}"/>
              </a:ext>
            </a:extLst>
          </p:cNvPr>
          <p:cNvSpPr/>
          <p:nvPr/>
        </p:nvSpPr>
        <p:spPr>
          <a:xfrm>
            <a:off x="9958922" y="22701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1" name="Circle">
            <a:extLst>
              <a:ext uri="{FF2B5EF4-FFF2-40B4-BE49-F238E27FC236}">
                <a16:creationId xmlns:a16="http://schemas.microsoft.com/office/drawing/2014/main" id="{04D3904F-DB66-5B45-9DD4-50E1296DCA36}"/>
              </a:ext>
            </a:extLst>
          </p:cNvPr>
          <p:cNvSpPr/>
          <p:nvPr/>
        </p:nvSpPr>
        <p:spPr>
          <a:xfrm>
            <a:off x="9940993"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2" name="Circle">
            <a:extLst>
              <a:ext uri="{FF2B5EF4-FFF2-40B4-BE49-F238E27FC236}">
                <a16:creationId xmlns:a16="http://schemas.microsoft.com/office/drawing/2014/main" id="{22E2FCE6-96E6-DC4D-972E-1D278570A216}"/>
              </a:ext>
            </a:extLst>
          </p:cNvPr>
          <p:cNvSpPr/>
          <p:nvPr/>
        </p:nvSpPr>
        <p:spPr>
          <a:xfrm>
            <a:off x="9878240"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3" name="Circle">
            <a:extLst>
              <a:ext uri="{FF2B5EF4-FFF2-40B4-BE49-F238E27FC236}">
                <a16:creationId xmlns:a16="http://schemas.microsoft.com/office/drawing/2014/main" id="{445BBB8D-BC2B-E840-9C7C-3C3067B1636D}"/>
              </a:ext>
            </a:extLst>
          </p:cNvPr>
          <p:cNvSpPr/>
          <p:nvPr/>
        </p:nvSpPr>
        <p:spPr>
          <a:xfrm>
            <a:off x="10030640"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4" name="Circle">
            <a:extLst>
              <a:ext uri="{FF2B5EF4-FFF2-40B4-BE49-F238E27FC236}">
                <a16:creationId xmlns:a16="http://schemas.microsoft.com/office/drawing/2014/main" id="{64ECE528-118A-7B4A-986D-CACFCD5E041D}"/>
              </a:ext>
            </a:extLst>
          </p:cNvPr>
          <p:cNvSpPr/>
          <p:nvPr/>
        </p:nvSpPr>
        <p:spPr>
          <a:xfrm>
            <a:off x="10084428"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5" name="Circle">
            <a:extLst>
              <a:ext uri="{FF2B5EF4-FFF2-40B4-BE49-F238E27FC236}">
                <a16:creationId xmlns:a16="http://schemas.microsoft.com/office/drawing/2014/main" id="{97B4B5F6-7B66-A841-98FF-A0790E9E0713}"/>
              </a:ext>
            </a:extLst>
          </p:cNvPr>
          <p:cNvSpPr/>
          <p:nvPr/>
        </p:nvSpPr>
        <p:spPr>
          <a:xfrm>
            <a:off x="10174075" y="240459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6" name="Circle">
            <a:extLst>
              <a:ext uri="{FF2B5EF4-FFF2-40B4-BE49-F238E27FC236}">
                <a16:creationId xmlns:a16="http://schemas.microsoft.com/office/drawing/2014/main" id="{268D07A4-241E-5844-84FA-AFDF9E17AFEE}"/>
              </a:ext>
            </a:extLst>
          </p:cNvPr>
          <p:cNvSpPr/>
          <p:nvPr/>
        </p:nvSpPr>
        <p:spPr>
          <a:xfrm>
            <a:off x="10129252" y="25121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7" name="Circle">
            <a:extLst>
              <a:ext uri="{FF2B5EF4-FFF2-40B4-BE49-F238E27FC236}">
                <a16:creationId xmlns:a16="http://schemas.microsoft.com/office/drawing/2014/main" id="{472A1AE2-12B4-AE44-B35D-506905FE1ADD}"/>
              </a:ext>
            </a:extLst>
          </p:cNvPr>
          <p:cNvSpPr/>
          <p:nvPr/>
        </p:nvSpPr>
        <p:spPr>
          <a:xfrm>
            <a:off x="9976852" y="2664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8" name="Circle">
            <a:extLst>
              <a:ext uri="{FF2B5EF4-FFF2-40B4-BE49-F238E27FC236}">
                <a16:creationId xmlns:a16="http://schemas.microsoft.com/office/drawing/2014/main" id="{BACA6E93-7B03-AC4A-A8F9-9174050BC225}"/>
              </a:ext>
            </a:extLst>
          </p:cNvPr>
          <p:cNvSpPr/>
          <p:nvPr/>
        </p:nvSpPr>
        <p:spPr>
          <a:xfrm>
            <a:off x="10209935" y="278111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9" name="Circle">
            <a:extLst>
              <a:ext uri="{FF2B5EF4-FFF2-40B4-BE49-F238E27FC236}">
                <a16:creationId xmlns:a16="http://schemas.microsoft.com/office/drawing/2014/main" id="{EA10FA60-32E1-C743-B6F4-BE5CB1F9B360}"/>
              </a:ext>
            </a:extLst>
          </p:cNvPr>
          <p:cNvSpPr/>
          <p:nvPr/>
        </p:nvSpPr>
        <p:spPr>
          <a:xfrm>
            <a:off x="10335441" y="289765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0" name="Circle">
            <a:extLst>
              <a:ext uri="{FF2B5EF4-FFF2-40B4-BE49-F238E27FC236}">
                <a16:creationId xmlns:a16="http://schemas.microsoft.com/office/drawing/2014/main" id="{20228360-8B26-B04F-A35B-BEBF8A6D3EE4}"/>
              </a:ext>
            </a:extLst>
          </p:cNvPr>
          <p:cNvSpPr/>
          <p:nvPr/>
        </p:nvSpPr>
        <p:spPr>
          <a:xfrm>
            <a:off x="10192005" y="288868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1" name="Circle">
            <a:extLst>
              <a:ext uri="{FF2B5EF4-FFF2-40B4-BE49-F238E27FC236}">
                <a16:creationId xmlns:a16="http://schemas.microsoft.com/office/drawing/2014/main" id="{F0B521A1-E033-C644-8717-6BB0ED466D73}"/>
              </a:ext>
            </a:extLst>
          </p:cNvPr>
          <p:cNvSpPr/>
          <p:nvPr/>
        </p:nvSpPr>
        <p:spPr>
          <a:xfrm>
            <a:off x="1012028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2" name="Circle">
            <a:extLst>
              <a:ext uri="{FF2B5EF4-FFF2-40B4-BE49-F238E27FC236}">
                <a16:creationId xmlns:a16="http://schemas.microsoft.com/office/drawing/2014/main" id="{773CA843-F190-924A-9875-5F55968EDE91}"/>
              </a:ext>
            </a:extLst>
          </p:cNvPr>
          <p:cNvSpPr/>
          <p:nvPr/>
        </p:nvSpPr>
        <p:spPr>
          <a:xfrm>
            <a:off x="994995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3" name="Circle">
            <a:extLst>
              <a:ext uri="{FF2B5EF4-FFF2-40B4-BE49-F238E27FC236}">
                <a16:creationId xmlns:a16="http://schemas.microsoft.com/office/drawing/2014/main" id="{B0314611-90CA-3D45-81C3-E01BD6BBFD12}"/>
              </a:ext>
            </a:extLst>
          </p:cNvPr>
          <p:cNvSpPr/>
          <p:nvPr/>
        </p:nvSpPr>
        <p:spPr>
          <a:xfrm>
            <a:off x="10263723" y="307694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4" name="Circle">
            <a:extLst>
              <a:ext uri="{FF2B5EF4-FFF2-40B4-BE49-F238E27FC236}">
                <a16:creationId xmlns:a16="http://schemas.microsoft.com/office/drawing/2014/main" id="{1EA89170-C353-AA4C-9A5C-40067BB683B5}"/>
              </a:ext>
            </a:extLst>
          </p:cNvPr>
          <p:cNvSpPr/>
          <p:nvPr/>
        </p:nvSpPr>
        <p:spPr>
          <a:xfrm>
            <a:off x="10218899" y="335485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5" name="Circle">
            <a:extLst>
              <a:ext uri="{FF2B5EF4-FFF2-40B4-BE49-F238E27FC236}">
                <a16:creationId xmlns:a16="http://schemas.microsoft.com/office/drawing/2014/main" id="{B67201D0-68A3-814D-A205-898926A70339}"/>
              </a:ext>
            </a:extLst>
          </p:cNvPr>
          <p:cNvSpPr/>
          <p:nvPr/>
        </p:nvSpPr>
        <p:spPr>
          <a:xfrm>
            <a:off x="10200970" y="3426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6" name="Circle">
            <a:extLst>
              <a:ext uri="{FF2B5EF4-FFF2-40B4-BE49-F238E27FC236}">
                <a16:creationId xmlns:a16="http://schemas.microsoft.com/office/drawing/2014/main" id="{5308491E-4823-7A40-9B45-78C734B2E329}"/>
              </a:ext>
            </a:extLst>
          </p:cNvPr>
          <p:cNvSpPr/>
          <p:nvPr/>
        </p:nvSpPr>
        <p:spPr>
          <a:xfrm>
            <a:off x="10183040" y="42513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7" name="Circle">
            <a:extLst>
              <a:ext uri="{FF2B5EF4-FFF2-40B4-BE49-F238E27FC236}">
                <a16:creationId xmlns:a16="http://schemas.microsoft.com/office/drawing/2014/main" id="{B1E3A199-7995-3C41-A8E5-648978644169}"/>
              </a:ext>
            </a:extLst>
          </p:cNvPr>
          <p:cNvSpPr/>
          <p:nvPr/>
        </p:nvSpPr>
        <p:spPr>
          <a:xfrm>
            <a:off x="10048570" y="428718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8" name="Circle">
            <a:extLst>
              <a:ext uri="{FF2B5EF4-FFF2-40B4-BE49-F238E27FC236}">
                <a16:creationId xmlns:a16="http://schemas.microsoft.com/office/drawing/2014/main" id="{255BD14C-24B9-A348-8066-E219D343DBF5}"/>
              </a:ext>
            </a:extLst>
          </p:cNvPr>
          <p:cNvSpPr/>
          <p:nvPr/>
        </p:nvSpPr>
        <p:spPr>
          <a:xfrm>
            <a:off x="10254758" y="5497415"/>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9" name="Circle">
            <a:extLst>
              <a:ext uri="{FF2B5EF4-FFF2-40B4-BE49-F238E27FC236}">
                <a16:creationId xmlns:a16="http://schemas.microsoft.com/office/drawing/2014/main" id="{5C42AD18-5D28-B14D-A104-1DFA0FA20E46}"/>
              </a:ext>
            </a:extLst>
          </p:cNvPr>
          <p:cNvSpPr/>
          <p:nvPr/>
        </p:nvSpPr>
        <p:spPr>
          <a:xfrm>
            <a:off x="10254758" y="562292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0" name="Circle">
            <a:extLst>
              <a:ext uri="{FF2B5EF4-FFF2-40B4-BE49-F238E27FC236}">
                <a16:creationId xmlns:a16="http://schemas.microsoft.com/office/drawing/2014/main" id="{A9B87AC6-4506-9140-903F-D77A3E7B5CB3}"/>
              </a:ext>
            </a:extLst>
          </p:cNvPr>
          <p:cNvSpPr/>
          <p:nvPr/>
        </p:nvSpPr>
        <p:spPr>
          <a:xfrm>
            <a:off x="10281652" y="573946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1" name="Circle">
            <a:extLst>
              <a:ext uri="{FF2B5EF4-FFF2-40B4-BE49-F238E27FC236}">
                <a16:creationId xmlns:a16="http://schemas.microsoft.com/office/drawing/2014/main" id="{39A66C4F-C60B-AC46-82D8-7C1BD7B8A5E2}"/>
              </a:ext>
            </a:extLst>
          </p:cNvPr>
          <p:cNvSpPr/>
          <p:nvPr/>
        </p:nvSpPr>
        <p:spPr>
          <a:xfrm>
            <a:off x="10326476" y="599047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2" name="Circle">
            <a:extLst>
              <a:ext uri="{FF2B5EF4-FFF2-40B4-BE49-F238E27FC236}">
                <a16:creationId xmlns:a16="http://schemas.microsoft.com/office/drawing/2014/main" id="{D1F70A22-40FD-3E4D-9E4B-3BC84AE27CF6}"/>
              </a:ext>
            </a:extLst>
          </p:cNvPr>
          <p:cNvSpPr/>
          <p:nvPr/>
        </p:nvSpPr>
        <p:spPr>
          <a:xfrm>
            <a:off x="10227864" y="617873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3" name="Circle">
            <a:extLst>
              <a:ext uri="{FF2B5EF4-FFF2-40B4-BE49-F238E27FC236}">
                <a16:creationId xmlns:a16="http://schemas.microsoft.com/office/drawing/2014/main" id="{3BC61EE1-9B33-154D-B9F4-00D57CE3BB14}"/>
              </a:ext>
            </a:extLst>
          </p:cNvPr>
          <p:cNvSpPr/>
          <p:nvPr/>
        </p:nvSpPr>
        <p:spPr>
          <a:xfrm>
            <a:off x="10362335" y="631320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4" name="Hydrate…">
            <a:extLst>
              <a:ext uri="{FF2B5EF4-FFF2-40B4-BE49-F238E27FC236}">
                <a16:creationId xmlns:a16="http://schemas.microsoft.com/office/drawing/2014/main" id="{D4A46222-2D44-8E40-9F21-38141BC162FF}"/>
              </a:ext>
            </a:extLst>
          </p:cNvPr>
          <p:cNvSpPr/>
          <p:nvPr/>
        </p:nvSpPr>
        <p:spPr>
          <a:xfrm>
            <a:off x="9403838" y="3668973"/>
            <a:ext cx="839974"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Hydrate</a:t>
            </a:r>
          </a:p>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Ridge</a:t>
            </a:r>
          </a:p>
        </p:txBody>
      </p:sp>
      <p:sp>
        <p:nvSpPr>
          <p:cNvPr id="75" name="Rectangle 74">
            <a:extLst>
              <a:ext uri="{FF2B5EF4-FFF2-40B4-BE49-F238E27FC236}">
                <a16:creationId xmlns:a16="http://schemas.microsoft.com/office/drawing/2014/main" id="{1272428D-88B1-6148-A2E4-C0BC4F29847A}"/>
              </a:ext>
            </a:extLst>
          </p:cNvPr>
          <p:cNvSpPr/>
          <p:nvPr/>
        </p:nvSpPr>
        <p:spPr>
          <a:xfrm rot="16200000">
            <a:off x="8239660" y="4191413"/>
            <a:ext cx="1197251" cy="369332"/>
          </a:xfrm>
          <a:prstGeom prst="rect">
            <a:avLst/>
          </a:prstGeom>
        </p:spPr>
        <p:txBody>
          <a:bodyPr wrap="none">
            <a:spAutoFit/>
          </a:bodyPr>
          <a:lstStyle/>
          <a:p>
            <a:r>
              <a:rPr lang="en-US"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Segment B</a:t>
            </a:r>
            <a:endParaRPr lang="en-US"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07106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610FE-E476-E644-86FA-E36B746689C2}"/>
              </a:ext>
            </a:extLst>
          </p:cNvPr>
          <p:cNvPicPr>
            <a:picLocks noChangeAspect="1"/>
          </p:cNvPicPr>
          <p:nvPr/>
        </p:nvPicPr>
        <p:blipFill>
          <a:blip r:embed="rId3"/>
          <a:stretch>
            <a:fillRect/>
          </a:stretch>
        </p:blipFill>
        <p:spPr>
          <a:xfrm>
            <a:off x="8204200" y="-349677"/>
            <a:ext cx="4991100" cy="7686827"/>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Variable rupture behavior</a:t>
            </a:r>
          </a:p>
        </p:txBody>
      </p:sp>
      <p:sp>
        <p:nvSpPr>
          <p:cNvPr id="30" name="Barkley">
            <a:extLst>
              <a:ext uri="{FF2B5EF4-FFF2-40B4-BE49-F238E27FC236}">
                <a16:creationId xmlns:a16="http://schemas.microsoft.com/office/drawing/2014/main" id="{B1D86DC5-7447-504A-8095-3FF2199334E4}"/>
              </a:ext>
            </a:extLst>
          </p:cNvPr>
          <p:cNvSpPr/>
          <p:nvPr/>
        </p:nvSpPr>
        <p:spPr>
          <a:xfrm>
            <a:off x="8829368" y="1763617"/>
            <a:ext cx="769441"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Barkley</a:t>
            </a:r>
          </a:p>
        </p:txBody>
      </p:sp>
      <p:sp>
        <p:nvSpPr>
          <p:cNvPr id="31" name="Juan…">
            <a:extLst>
              <a:ext uri="{FF2B5EF4-FFF2-40B4-BE49-F238E27FC236}">
                <a16:creationId xmlns:a16="http://schemas.microsoft.com/office/drawing/2014/main" id="{EC9F5160-3A48-E446-A17C-65F95FCBD13A}"/>
              </a:ext>
            </a:extLst>
          </p:cNvPr>
          <p:cNvSpPr/>
          <p:nvPr/>
        </p:nvSpPr>
        <p:spPr>
          <a:xfrm>
            <a:off x="9073573" y="2246217"/>
            <a:ext cx="791883"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Juan</a:t>
            </a:r>
          </a:p>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de Fuca</a:t>
            </a:r>
          </a:p>
        </p:txBody>
      </p:sp>
      <p:sp>
        <p:nvSpPr>
          <p:cNvPr id="32" name="Astoria">
            <a:extLst>
              <a:ext uri="{FF2B5EF4-FFF2-40B4-BE49-F238E27FC236}">
                <a16:creationId xmlns:a16="http://schemas.microsoft.com/office/drawing/2014/main" id="{F12F2AF0-1205-B743-A4F7-25474CDA3E01}"/>
              </a:ext>
            </a:extLst>
          </p:cNvPr>
          <p:cNvSpPr/>
          <p:nvPr/>
        </p:nvSpPr>
        <p:spPr>
          <a:xfrm>
            <a:off x="9264548" y="3160617"/>
            <a:ext cx="76302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a:ln>
                  <a:noFill/>
                </a:ln>
                <a:solidFill>
                  <a:schemeClr val="tx1">
                    <a:lumMod val="65000"/>
                    <a:lumOff val="35000"/>
                  </a:schemeClr>
                </a:solidFill>
                <a:effectLst/>
                <a:uLnTx/>
                <a:uFill>
                  <a:solidFill>
                    <a:srgbClr val="FFFFFF"/>
                  </a:solidFill>
                </a:uFill>
                <a:latin typeface="Gill Sans"/>
                <a:cs typeface="Gill Sans"/>
                <a:sym typeface="Gill Sans"/>
              </a:rPr>
              <a:t>Astoria</a:t>
            </a:r>
          </a:p>
        </p:txBody>
      </p:sp>
      <p:sp>
        <p:nvSpPr>
          <p:cNvPr id="34" name="Rogue">
            <a:extLst>
              <a:ext uri="{FF2B5EF4-FFF2-40B4-BE49-F238E27FC236}">
                <a16:creationId xmlns:a16="http://schemas.microsoft.com/office/drawing/2014/main" id="{FA128F01-7730-F842-9295-9D1AD248F281}"/>
              </a:ext>
            </a:extLst>
          </p:cNvPr>
          <p:cNvSpPr/>
          <p:nvPr/>
        </p:nvSpPr>
        <p:spPr>
          <a:xfrm>
            <a:off x="9442776" y="5172541"/>
            <a:ext cx="66684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Rogue</a:t>
            </a:r>
          </a:p>
        </p:txBody>
      </p:sp>
      <p:sp>
        <p:nvSpPr>
          <p:cNvPr id="35" name="Line">
            <a:extLst>
              <a:ext uri="{FF2B5EF4-FFF2-40B4-BE49-F238E27FC236}">
                <a16:creationId xmlns:a16="http://schemas.microsoft.com/office/drawing/2014/main" id="{432E5FEF-40C1-7E4C-9F2B-3CAA05CA1E5C}"/>
              </a:ext>
            </a:extLst>
          </p:cNvPr>
          <p:cNvSpPr/>
          <p:nvPr/>
        </p:nvSpPr>
        <p:spPr>
          <a:xfrm>
            <a:off x="8626169" y="3403600"/>
            <a:ext cx="0" cy="3162300"/>
          </a:xfrm>
          <a:prstGeom prst="line">
            <a:avLst/>
          </a:prstGeom>
          <a:ln w="38100">
            <a:solidFill>
              <a:schemeClr val="accent4"/>
            </a:solidFill>
            <a:miter lim="400000"/>
            <a:headEnd type="stealth"/>
            <a:tailEnd type="stealth"/>
          </a:ln>
        </p:spPr>
        <p:txBody>
          <a:bodyPr lIns="0" tIns="0" rIns="0" bIns="0"/>
          <a:lstStyle/>
          <a:p>
            <a:pPr hangingPunct="0">
              <a:defRPr sz="1200">
                <a:solidFill>
                  <a:srgbClr val="000000"/>
                </a:solidFill>
                <a:uFillTx/>
                <a:latin typeface="Helvetica"/>
                <a:ea typeface="Helvetica"/>
                <a:cs typeface="Helvetica"/>
                <a:sym typeface="Helvetica"/>
              </a:defRPr>
            </a:pPr>
            <a:endParaRPr sz="1200" kern="0">
              <a:solidFill>
                <a:schemeClr val="tx1">
                  <a:lumMod val="65000"/>
                  <a:lumOff val="35000"/>
                </a:schemeClr>
              </a:solidFill>
              <a:latin typeface="Helvetica"/>
              <a:ea typeface="Helvetica"/>
              <a:cs typeface="Helvetica"/>
              <a:sym typeface="Helvetica"/>
            </a:endParaRPr>
          </a:p>
        </p:txBody>
      </p:sp>
      <p:sp>
        <p:nvSpPr>
          <p:cNvPr id="19" name="Heceta Bank to Cape Mendocino…">
            <a:extLst>
              <a:ext uri="{FF2B5EF4-FFF2-40B4-BE49-F238E27FC236}">
                <a16:creationId xmlns:a16="http://schemas.microsoft.com/office/drawing/2014/main" id="{4BC917BF-7E13-3A45-86C1-C571073135DB}"/>
              </a:ext>
            </a:extLst>
          </p:cNvPr>
          <p:cNvSpPr/>
          <p:nvPr/>
        </p:nvSpPr>
        <p:spPr>
          <a:xfrm>
            <a:off x="2570121" y="3403600"/>
            <a:ext cx="5754002" cy="1511301"/>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p>
            <a:pPr marL="7938"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u="sng" dirty="0">
                <a:solidFill>
                  <a:schemeClr val="accent4"/>
                </a:solidFill>
                <a:effectLst>
                  <a:outerShdw blurRad="50800" dist="50800" dir="5400000" rotWithShape="0">
                    <a:srgbClr val="000000">
                      <a:alpha val="0"/>
                    </a:srgbClr>
                  </a:outerShdw>
                </a:effectLst>
              </a:rPr>
              <a:t>Northern Oregon to Rogue Channel</a:t>
            </a: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sz="2400" b="1" dirty="0">
                <a:solidFill>
                  <a:schemeClr val="accent4"/>
                </a:solidFill>
                <a:effectLst>
                  <a:outerShdw blurRad="50800" dist="50800" dir="5400000" rotWithShape="0">
                    <a:srgbClr val="000000">
                      <a:alpha val="0"/>
                    </a:srgbClr>
                  </a:outerShdw>
                </a:effectLst>
              </a:rPr>
              <a:t>3</a:t>
            </a:r>
            <a:r>
              <a:rPr lang="en-US" sz="2400" b="1" dirty="0">
                <a:solidFill>
                  <a:schemeClr val="accent4"/>
                </a:solidFill>
                <a:effectLst>
                  <a:outerShdw blurRad="50800" dist="50800" dir="5400000" rotWithShape="0">
                    <a:srgbClr val="000000">
                      <a:alpha val="0"/>
                    </a:srgbClr>
                  </a:outerShdw>
                </a:effectLst>
              </a:rPr>
              <a:t>1</a:t>
            </a:r>
            <a:r>
              <a:rPr sz="2400" dirty="0">
                <a:solidFill>
                  <a:schemeClr val="accent4"/>
                </a:solidFill>
                <a:effectLst>
                  <a:outerShdw blurRad="50800" dist="50800" dir="5400000" rotWithShape="0">
                    <a:srgbClr val="000000">
                      <a:alpha val="0"/>
                    </a:srgbClr>
                  </a:outerShdw>
                </a:effectLst>
              </a:rPr>
              <a:t> turbidites</a:t>
            </a: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320-340 </a:t>
            </a:r>
            <a:r>
              <a:rPr sz="2400" b="1" dirty="0" err="1">
                <a:solidFill>
                  <a:schemeClr val="accent4"/>
                </a:solidFill>
                <a:effectLst>
                  <a:outerShdw blurRad="50800" dist="50800" dir="5400000" rotWithShape="0">
                    <a:srgbClr val="000000">
                      <a:alpha val="0"/>
                    </a:srgbClr>
                  </a:outerShdw>
                </a:effectLst>
              </a:rPr>
              <a:t>yr</a:t>
            </a:r>
            <a:r>
              <a:rPr sz="2400" b="1" dirty="0">
                <a:solidFill>
                  <a:schemeClr val="accent4"/>
                </a:solidFill>
                <a:effectLst>
                  <a:outerShdw blurRad="50800" dist="50800" dir="5400000" rotWithShape="0">
                    <a:srgbClr val="000000">
                      <a:alpha val="0"/>
                    </a:srgbClr>
                  </a:outerShdw>
                </a:effectLst>
              </a:rPr>
              <a:t> </a:t>
            </a:r>
            <a:r>
              <a:rPr sz="2400" dirty="0">
                <a:solidFill>
                  <a:schemeClr val="accent4"/>
                </a:solidFill>
                <a:effectLst>
                  <a:outerShdw blurRad="50800" dist="50800" dir="5400000" rotWithShape="0">
                    <a:srgbClr val="000000">
                      <a:alpha val="0"/>
                    </a:srgbClr>
                  </a:outerShdw>
                </a:effectLst>
              </a:rPr>
              <a:t>average recurrence interval</a:t>
            </a:r>
            <a:endParaRPr lang="en-US" sz="2400" dirty="0">
              <a:solidFill>
                <a:schemeClr val="accent4"/>
              </a:solidFill>
              <a:effectLst>
                <a:outerShdw blurRad="50800" dist="50800" dir="5400000" rotWithShape="0">
                  <a:srgbClr val="000000">
                    <a:alpha val="0"/>
                  </a:srgbClr>
                </a:outerShdw>
              </a:effectLst>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~10,000 </a:t>
            </a:r>
            <a:r>
              <a:rPr lang="en-US" sz="2400" b="1" dirty="0" err="1">
                <a:solidFill>
                  <a:schemeClr val="accent4"/>
                </a:solidFill>
                <a:effectLst>
                  <a:outerShdw blurRad="50800" dist="50800" dir="5400000" rotWithShape="0">
                    <a:srgbClr val="000000">
                      <a:alpha val="0"/>
                    </a:srgbClr>
                  </a:outerShdw>
                </a:effectLst>
              </a:rPr>
              <a:t>yrs</a:t>
            </a:r>
            <a:r>
              <a:rPr lang="en-US" sz="2400" dirty="0">
                <a:solidFill>
                  <a:schemeClr val="accent4"/>
                </a:solidFill>
                <a:effectLst>
                  <a:outerShdw blurRad="50800" dist="50800" dir="5400000" rotWithShape="0">
                    <a:srgbClr val="000000">
                      <a:alpha val="0"/>
                    </a:srgbClr>
                  </a:outerShdw>
                </a:effectLst>
              </a:rPr>
              <a:t> length of record</a:t>
            </a:r>
            <a:endParaRPr lang="en-US" sz="2400" b="1" dirty="0">
              <a:solidFill>
                <a:schemeClr val="accent4"/>
              </a:solidFill>
              <a:effectLst>
                <a:outerShdw blurRad="50800" dist="50800" dir="5400000" rotWithShape="0">
                  <a:srgbClr val="000000">
                    <a:alpha val="0"/>
                  </a:srgbClr>
                </a:outerShdw>
              </a:effectLst>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endParaRPr sz="2400" dirty="0">
              <a:solidFill>
                <a:schemeClr val="accent4"/>
              </a:solidFill>
              <a:effectLst>
                <a:outerShdw blurRad="50800" dist="50800" dir="5400000" rotWithShape="0">
                  <a:srgbClr val="000000">
                    <a:alpha val="0"/>
                  </a:srgbClr>
                </a:outerShdw>
              </a:effectLst>
            </a:endParaRPr>
          </a:p>
        </p:txBody>
      </p:sp>
      <p:sp>
        <p:nvSpPr>
          <p:cNvPr id="18" name="TextBox 17">
            <a:extLst>
              <a:ext uri="{FF2B5EF4-FFF2-40B4-BE49-F238E27FC236}">
                <a16:creationId xmlns:a16="http://schemas.microsoft.com/office/drawing/2014/main" id="{AE9C139D-6AF7-DC40-AE01-FA785A45E923}"/>
              </a:ext>
            </a:extLst>
          </p:cNvPr>
          <p:cNvSpPr txBox="1"/>
          <p:nvPr/>
        </p:nvSpPr>
        <p:spPr>
          <a:xfrm>
            <a:off x="10597829" y="6207585"/>
            <a:ext cx="325730" cy="369332"/>
          </a:xfrm>
          <a:prstGeom prst="rect">
            <a:avLst/>
          </a:prstGeom>
          <a:noFill/>
        </p:spPr>
        <p:txBody>
          <a:bodyPr wrap="none" rtlCol="0">
            <a:spAutoFit/>
          </a:bodyPr>
          <a:lstStyle/>
          <a:p>
            <a:r>
              <a:rPr lang="en-US" b="1" dirty="0">
                <a:solidFill>
                  <a:schemeClr val="bg1"/>
                </a:solidFill>
                <a:latin typeface="Helvetica" pitchFamily="2" charset="0"/>
              </a:rPr>
              <a:t>?</a:t>
            </a:r>
          </a:p>
        </p:txBody>
      </p:sp>
      <p:sp>
        <p:nvSpPr>
          <p:cNvPr id="20" name="Goldfinger and others, 2012">
            <a:extLst>
              <a:ext uri="{FF2B5EF4-FFF2-40B4-BE49-F238E27FC236}">
                <a16:creationId xmlns:a16="http://schemas.microsoft.com/office/drawing/2014/main" id="{C09E6750-9110-3148-A0DF-D050EADA5C9E}"/>
              </a:ext>
            </a:extLst>
          </p:cNvPr>
          <p:cNvSpPr/>
          <p:nvPr/>
        </p:nvSpPr>
        <p:spPr>
          <a:xfrm>
            <a:off x="842698" y="2113740"/>
            <a:ext cx="2405146"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sz="1600" dirty="0" err="1">
                <a:solidFill>
                  <a:schemeClr val="tx1">
                    <a:lumMod val="65000"/>
                    <a:lumOff val="35000"/>
                  </a:schemeClr>
                </a:solidFill>
                <a:latin typeface="Gill Sans" panose="020B0502020104020203" pitchFamily="34" charset="-79"/>
                <a:cs typeface="Gill Sans" panose="020B0502020104020203" pitchFamily="34" charset="-79"/>
              </a:rPr>
              <a:t>Goldfinger</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et al.</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2012; </a:t>
            </a:r>
            <a:r>
              <a:rPr sz="1600" dirty="0">
                <a:solidFill>
                  <a:schemeClr val="tx1">
                    <a:lumMod val="65000"/>
                    <a:lumOff val="35000"/>
                  </a:schemeClr>
                </a:solidFill>
                <a:latin typeface="Gill Sans" panose="020B0502020104020203" pitchFamily="34" charset="-79"/>
                <a:cs typeface="Gill Sans" panose="020B0502020104020203" pitchFamily="34" charset="-79"/>
              </a:rPr>
              <a:t>201</a:t>
            </a:r>
            <a:r>
              <a:rPr lang="en-US" sz="1600" dirty="0">
                <a:solidFill>
                  <a:schemeClr val="tx1">
                    <a:lumMod val="65000"/>
                    <a:lumOff val="35000"/>
                  </a:schemeClr>
                </a:solidFill>
                <a:latin typeface="Gill Sans" panose="020B0502020104020203" pitchFamily="34" charset="-79"/>
                <a:cs typeface="Gill Sans" panose="020B0502020104020203" pitchFamily="34" charset="-79"/>
              </a:rPr>
              <a:t>7</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1" name="Circle">
            <a:extLst>
              <a:ext uri="{FF2B5EF4-FFF2-40B4-BE49-F238E27FC236}">
                <a16:creationId xmlns:a16="http://schemas.microsoft.com/office/drawing/2014/main" id="{9AE285F3-B7F2-B94A-A971-3B4075A2AF5B}"/>
              </a:ext>
            </a:extLst>
          </p:cNvPr>
          <p:cNvSpPr/>
          <p:nvPr/>
        </p:nvSpPr>
        <p:spPr>
          <a:xfrm>
            <a:off x="9591368" y="1839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2" name="Circle">
            <a:extLst>
              <a:ext uri="{FF2B5EF4-FFF2-40B4-BE49-F238E27FC236}">
                <a16:creationId xmlns:a16="http://schemas.microsoft.com/office/drawing/2014/main" id="{9BEC1816-C5A8-6B43-A97E-7797123DBF4B}"/>
              </a:ext>
            </a:extLst>
          </p:cNvPr>
          <p:cNvSpPr/>
          <p:nvPr/>
        </p:nvSpPr>
        <p:spPr>
          <a:xfrm>
            <a:off x="9883468" y="26145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3" name="Circle">
            <a:extLst>
              <a:ext uri="{FF2B5EF4-FFF2-40B4-BE49-F238E27FC236}">
                <a16:creationId xmlns:a16="http://schemas.microsoft.com/office/drawing/2014/main" id="{2A8C2FF4-5ED4-AA42-BAEF-5339964FCE66}"/>
              </a:ext>
            </a:extLst>
          </p:cNvPr>
          <p:cNvSpPr/>
          <p:nvPr/>
        </p:nvSpPr>
        <p:spPr>
          <a:xfrm>
            <a:off x="10061268" y="3236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4" name="Circle">
            <a:extLst>
              <a:ext uri="{FF2B5EF4-FFF2-40B4-BE49-F238E27FC236}">
                <a16:creationId xmlns:a16="http://schemas.microsoft.com/office/drawing/2014/main" id="{F1802613-D69F-2646-B042-4758BDB6EED7}"/>
              </a:ext>
            </a:extLst>
          </p:cNvPr>
          <p:cNvSpPr/>
          <p:nvPr/>
        </p:nvSpPr>
        <p:spPr>
          <a:xfrm>
            <a:off x="10264468" y="39099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9" name="Circle">
            <a:extLst>
              <a:ext uri="{FF2B5EF4-FFF2-40B4-BE49-F238E27FC236}">
                <a16:creationId xmlns:a16="http://schemas.microsoft.com/office/drawing/2014/main" id="{A1A530FE-9139-734B-B91A-CE0920DFF7F9}"/>
              </a:ext>
            </a:extLst>
          </p:cNvPr>
          <p:cNvSpPr/>
          <p:nvPr/>
        </p:nvSpPr>
        <p:spPr>
          <a:xfrm>
            <a:off x="10133795" y="52561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cxnSp>
        <p:nvCxnSpPr>
          <p:cNvPr id="36" name="Straight Connector 35">
            <a:extLst>
              <a:ext uri="{FF2B5EF4-FFF2-40B4-BE49-F238E27FC236}">
                <a16:creationId xmlns:a16="http://schemas.microsoft.com/office/drawing/2014/main" id="{096A828B-486D-094F-98B0-BE20A6C8D24F}"/>
              </a:ext>
            </a:extLst>
          </p:cNvPr>
          <p:cNvCxnSpPr>
            <a:cxnSpLocks/>
          </p:cNvCxnSpPr>
          <p:nvPr/>
        </p:nvCxnSpPr>
        <p:spPr>
          <a:xfrm>
            <a:off x="10673245" y="220951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1FCEFD-FBCF-824A-B3F5-5A5723C6BE27}"/>
              </a:ext>
            </a:extLst>
          </p:cNvPr>
          <p:cNvCxnSpPr>
            <a:cxnSpLocks/>
          </p:cNvCxnSpPr>
          <p:nvPr/>
        </p:nvCxnSpPr>
        <p:spPr>
          <a:xfrm>
            <a:off x="10673245" y="3029642"/>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62C609-CB38-C949-8107-7882BECEDF30}"/>
              </a:ext>
            </a:extLst>
          </p:cNvPr>
          <p:cNvCxnSpPr>
            <a:cxnSpLocks/>
          </p:cNvCxnSpPr>
          <p:nvPr/>
        </p:nvCxnSpPr>
        <p:spPr>
          <a:xfrm>
            <a:off x="10673245" y="4139234"/>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EA1EE0-37F8-8F4C-A202-D699CBA32D38}"/>
              </a:ext>
            </a:extLst>
          </p:cNvPr>
          <p:cNvCxnSpPr>
            <a:cxnSpLocks/>
          </p:cNvCxnSpPr>
          <p:nvPr/>
        </p:nvCxnSpPr>
        <p:spPr>
          <a:xfrm>
            <a:off x="10673245" y="507295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Barkley">
            <a:extLst>
              <a:ext uri="{FF2B5EF4-FFF2-40B4-BE49-F238E27FC236}">
                <a16:creationId xmlns:a16="http://schemas.microsoft.com/office/drawing/2014/main" id="{858C0F6F-6240-2745-864F-FA03DC1F9178}"/>
              </a:ext>
            </a:extLst>
          </p:cNvPr>
          <p:cNvSpPr/>
          <p:nvPr/>
        </p:nvSpPr>
        <p:spPr>
          <a:xfrm>
            <a:off x="10855391" y="3108323"/>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NB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2" name="Barkley">
            <a:extLst>
              <a:ext uri="{FF2B5EF4-FFF2-40B4-BE49-F238E27FC236}">
                <a16:creationId xmlns:a16="http://schemas.microsoft.com/office/drawing/2014/main" id="{8C05CF42-AC50-4F41-8864-D7EA1163366B}"/>
              </a:ext>
            </a:extLst>
          </p:cNvPr>
          <p:cNvSpPr/>
          <p:nvPr/>
        </p:nvSpPr>
        <p:spPr>
          <a:xfrm>
            <a:off x="10855391" y="4148229"/>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HB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3" name="Barkley">
            <a:extLst>
              <a:ext uri="{FF2B5EF4-FFF2-40B4-BE49-F238E27FC236}">
                <a16:creationId xmlns:a16="http://schemas.microsoft.com/office/drawing/2014/main" id="{F316C9A5-BB2B-4C42-B24E-BDF99E9ED57B}"/>
              </a:ext>
            </a:extLst>
          </p:cNvPr>
          <p:cNvSpPr/>
          <p:nvPr/>
        </p:nvSpPr>
        <p:spPr>
          <a:xfrm>
            <a:off x="10747815" y="5107453"/>
            <a:ext cx="37029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CB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4" name="Circle">
            <a:extLst>
              <a:ext uri="{FF2B5EF4-FFF2-40B4-BE49-F238E27FC236}">
                <a16:creationId xmlns:a16="http://schemas.microsoft.com/office/drawing/2014/main" id="{4D3C5C9D-E3B7-DE4C-BF56-EC985349B55E}"/>
              </a:ext>
            </a:extLst>
          </p:cNvPr>
          <p:cNvSpPr/>
          <p:nvPr/>
        </p:nvSpPr>
        <p:spPr>
          <a:xfrm>
            <a:off x="9734804" y="189360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5" name="Circle">
            <a:extLst>
              <a:ext uri="{FF2B5EF4-FFF2-40B4-BE49-F238E27FC236}">
                <a16:creationId xmlns:a16="http://schemas.microsoft.com/office/drawing/2014/main" id="{8EC2734E-146F-384B-8B8D-5FA40C63351C}"/>
              </a:ext>
            </a:extLst>
          </p:cNvPr>
          <p:cNvSpPr/>
          <p:nvPr/>
        </p:nvSpPr>
        <p:spPr>
          <a:xfrm>
            <a:off x="9851346" y="198325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6" name="Circle">
            <a:extLst>
              <a:ext uri="{FF2B5EF4-FFF2-40B4-BE49-F238E27FC236}">
                <a16:creationId xmlns:a16="http://schemas.microsoft.com/office/drawing/2014/main" id="{C4FE52CB-8A39-1545-B079-E49559106EEE}"/>
              </a:ext>
            </a:extLst>
          </p:cNvPr>
          <p:cNvSpPr/>
          <p:nvPr/>
        </p:nvSpPr>
        <p:spPr>
          <a:xfrm>
            <a:off x="9734804"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7" name="Circle">
            <a:extLst>
              <a:ext uri="{FF2B5EF4-FFF2-40B4-BE49-F238E27FC236}">
                <a16:creationId xmlns:a16="http://schemas.microsoft.com/office/drawing/2014/main" id="{3A36430C-D8FE-9746-B026-EBBC27DDF302}"/>
              </a:ext>
            </a:extLst>
          </p:cNvPr>
          <p:cNvSpPr/>
          <p:nvPr/>
        </p:nvSpPr>
        <p:spPr>
          <a:xfrm>
            <a:off x="9896169"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8" name="Circle">
            <a:extLst>
              <a:ext uri="{FF2B5EF4-FFF2-40B4-BE49-F238E27FC236}">
                <a16:creationId xmlns:a16="http://schemas.microsoft.com/office/drawing/2014/main" id="{6F1F4F7E-49C9-A045-A25F-6ED0DC8D973D}"/>
              </a:ext>
            </a:extLst>
          </p:cNvPr>
          <p:cNvSpPr/>
          <p:nvPr/>
        </p:nvSpPr>
        <p:spPr>
          <a:xfrm>
            <a:off x="9851346" y="2261158"/>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9" name="Circle">
            <a:extLst>
              <a:ext uri="{FF2B5EF4-FFF2-40B4-BE49-F238E27FC236}">
                <a16:creationId xmlns:a16="http://schemas.microsoft.com/office/drawing/2014/main" id="{9ACE3EA4-0ED6-D74B-9DC4-945F40204298}"/>
              </a:ext>
            </a:extLst>
          </p:cNvPr>
          <p:cNvSpPr/>
          <p:nvPr/>
        </p:nvSpPr>
        <p:spPr>
          <a:xfrm>
            <a:off x="9958922" y="22701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0" name="Circle">
            <a:extLst>
              <a:ext uri="{FF2B5EF4-FFF2-40B4-BE49-F238E27FC236}">
                <a16:creationId xmlns:a16="http://schemas.microsoft.com/office/drawing/2014/main" id="{52CB997B-FB19-AE49-B24C-2E0FB052D428}"/>
              </a:ext>
            </a:extLst>
          </p:cNvPr>
          <p:cNvSpPr/>
          <p:nvPr/>
        </p:nvSpPr>
        <p:spPr>
          <a:xfrm>
            <a:off x="9940993"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1" name="Circle">
            <a:extLst>
              <a:ext uri="{FF2B5EF4-FFF2-40B4-BE49-F238E27FC236}">
                <a16:creationId xmlns:a16="http://schemas.microsoft.com/office/drawing/2014/main" id="{3DF32CCE-28C8-4240-B09C-B00235DA2203}"/>
              </a:ext>
            </a:extLst>
          </p:cNvPr>
          <p:cNvSpPr/>
          <p:nvPr/>
        </p:nvSpPr>
        <p:spPr>
          <a:xfrm>
            <a:off x="9878240"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2" name="Circle">
            <a:extLst>
              <a:ext uri="{FF2B5EF4-FFF2-40B4-BE49-F238E27FC236}">
                <a16:creationId xmlns:a16="http://schemas.microsoft.com/office/drawing/2014/main" id="{3B621C19-730E-B141-831B-393C11A4FF4B}"/>
              </a:ext>
            </a:extLst>
          </p:cNvPr>
          <p:cNvSpPr/>
          <p:nvPr/>
        </p:nvSpPr>
        <p:spPr>
          <a:xfrm>
            <a:off x="10030640"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3" name="Circle">
            <a:extLst>
              <a:ext uri="{FF2B5EF4-FFF2-40B4-BE49-F238E27FC236}">
                <a16:creationId xmlns:a16="http://schemas.microsoft.com/office/drawing/2014/main" id="{A3FB2DBF-33C9-2C41-B41A-5AF81FD3C2E2}"/>
              </a:ext>
            </a:extLst>
          </p:cNvPr>
          <p:cNvSpPr/>
          <p:nvPr/>
        </p:nvSpPr>
        <p:spPr>
          <a:xfrm>
            <a:off x="10084428"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4" name="Circle">
            <a:extLst>
              <a:ext uri="{FF2B5EF4-FFF2-40B4-BE49-F238E27FC236}">
                <a16:creationId xmlns:a16="http://schemas.microsoft.com/office/drawing/2014/main" id="{E9B0AA3E-56CA-B047-AE7A-0219E03C2E26}"/>
              </a:ext>
            </a:extLst>
          </p:cNvPr>
          <p:cNvSpPr/>
          <p:nvPr/>
        </p:nvSpPr>
        <p:spPr>
          <a:xfrm>
            <a:off x="10174075" y="240459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5" name="Circle">
            <a:extLst>
              <a:ext uri="{FF2B5EF4-FFF2-40B4-BE49-F238E27FC236}">
                <a16:creationId xmlns:a16="http://schemas.microsoft.com/office/drawing/2014/main" id="{B074E372-EB78-A64E-93E9-646202179A31}"/>
              </a:ext>
            </a:extLst>
          </p:cNvPr>
          <p:cNvSpPr/>
          <p:nvPr/>
        </p:nvSpPr>
        <p:spPr>
          <a:xfrm>
            <a:off x="10129252" y="25121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6" name="Circle">
            <a:extLst>
              <a:ext uri="{FF2B5EF4-FFF2-40B4-BE49-F238E27FC236}">
                <a16:creationId xmlns:a16="http://schemas.microsoft.com/office/drawing/2014/main" id="{378F6B46-FD9D-DF44-B624-61DC4D917A69}"/>
              </a:ext>
            </a:extLst>
          </p:cNvPr>
          <p:cNvSpPr/>
          <p:nvPr/>
        </p:nvSpPr>
        <p:spPr>
          <a:xfrm>
            <a:off x="9976852" y="2664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7" name="Circle">
            <a:extLst>
              <a:ext uri="{FF2B5EF4-FFF2-40B4-BE49-F238E27FC236}">
                <a16:creationId xmlns:a16="http://schemas.microsoft.com/office/drawing/2014/main" id="{726C19DB-AB80-8342-8B33-897C4ED044DF}"/>
              </a:ext>
            </a:extLst>
          </p:cNvPr>
          <p:cNvSpPr/>
          <p:nvPr/>
        </p:nvSpPr>
        <p:spPr>
          <a:xfrm>
            <a:off x="10209935" y="278111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8" name="Circle">
            <a:extLst>
              <a:ext uri="{FF2B5EF4-FFF2-40B4-BE49-F238E27FC236}">
                <a16:creationId xmlns:a16="http://schemas.microsoft.com/office/drawing/2014/main" id="{D7B2B96B-05E6-7340-AC57-7DF883C0D317}"/>
              </a:ext>
            </a:extLst>
          </p:cNvPr>
          <p:cNvSpPr/>
          <p:nvPr/>
        </p:nvSpPr>
        <p:spPr>
          <a:xfrm>
            <a:off x="10335441" y="289765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9" name="Circle">
            <a:extLst>
              <a:ext uri="{FF2B5EF4-FFF2-40B4-BE49-F238E27FC236}">
                <a16:creationId xmlns:a16="http://schemas.microsoft.com/office/drawing/2014/main" id="{9E3251C3-B2C0-364D-9785-EFB3F12D4E68}"/>
              </a:ext>
            </a:extLst>
          </p:cNvPr>
          <p:cNvSpPr/>
          <p:nvPr/>
        </p:nvSpPr>
        <p:spPr>
          <a:xfrm>
            <a:off x="10192005" y="288868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0" name="Circle">
            <a:extLst>
              <a:ext uri="{FF2B5EF4-FFF2-40B4-BE49-F238E27FC236}">
                <a16:creationId xmlns:a16="http://schemas.microsoft.com/office/drawing/2014/main" id="{2438B85E-C52F-1C41-9E00-F3AE4EFAF8BA}"/>
              </a:ext>
            </a:extLst>
          </p:cNvPr>
          <p:cNvSpPr/>
          <p:nvPr/>
        </p:nvSpPr>
        <p:spPr>
          <a:xfrm>
            <a:off x="1012028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1" name="Circle">
            <a:extLst>
              <a:ext uri="{FF2B5EF4-FFF2-40B4-BE49-F238E27FC236}">
                <a16:creationId xmlns:a16="http://schemas.microsoft.com/office/drawing/2014/main" id="{E5D962AD-29CC-0E4E-B88D-403387719C0C}"/>
              </a:ext>
            </a:extLst>
          </p:cNvPr>
          <p:cNvSpPr/>
          <p:nvPr/>
        </p:nvSpPr>
        <p:spPr>
          <a:xfrm>
            <a:off x="994995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2" name="Circle">
            <a:extLst>
              <a:ext uri="{FF2B5EF4-FFF2-40B4-BE49-F238E27FC236}">
                <a16:creationId xmlns:a16="http://schemas.microsoft.com/office/drawing/2014/main" id="{1B44A436-AD2F-C342-8AD4-D0AEC1C77A34}"/>
              </a:ext>
            </a:extLst>
          </p:cNvPr>
          <p:cNvSpPr/>
          <p:nvPr/>
        </p:nvSpPr>
        <p:spPr>
          <a:xfrm>
            <a:off x="10263723" y="307694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3" name="Circle">
            <a:extLst>
              <a:ext uri="{FF2B5EF4-FFF2-40B4-BE49-F238E27FC236}">
                <a16:creationId xmlns:a16="http://schemas.microsoft.com/office/drawing/2014/main" id="{18A28A09-AA6A-4743-AC99-0043B600DF11}"/>
              </a:ext>
            </a:extLst>
          </p:cNvPr>
          <p:cNvSpPr/>
          <p:nvPr/>
        </p:nvSpPr>
        <p:spPr>
          <a:xfrm>
            <a:off x="10218899" y="335485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4" name="Circle">
            <a:extLst>
              <a:ext uri="{FF2B5EF4-FFF2-40B4-BE49-F238E27FC236}">
                <a16:creationId xmlns:a16="http://schemas.microsoft.com/office/drawing/2014/main" id="{E6871817-8689-DE4B-94BB-F90213F5E7A1}"/>
              </a:ext>
            </a:extLst>
          </p:cNvPr>
          <p:cNvSpPr/>
          <p:nvPr/>
        </p:nvSpPr>
        <p:spPr>
          <a:xfrm>
            <a:off x="10200970" y="3426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5" name="Circle">
            <a:extLst>
              <a:ext uri="{FF2B5EF4-FFF2-40B4-BE49-F238E27FC236}">
                <a16:creationId xmlns:a16="http://schemas.microsoft.com/office/drawing/2014/main" id="{522E348D-E1E7-174A-AC22-125B4DFBE8C1}"/>
              </a:ext>
            </a:extLst>
          </p:cNvPr>
          <p:cNvSpPr/>
          <p:nvPr/>
        </p:nvSpPr>
        <p:spPr>
          <a:xfrm>
            <a:off x="10183040" y="42513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6" name="Circle">
            <a:extLst>
              <a:ext uri="{FF2B5EF4-FFF2-40B4-BE49-F238E27FC236}">
                <a16:creationId xmlns:a16="http://schemas.microsoft.com/office/drawing/2014/main" id="{291E80E7-482F-EF4C-9BC9-5FDDD316B19F}"/>
              </a:ext>
            </a:extLst>
          </p:cNvPr>
          <p:cNvSpPr/>
          <p:nvPr/>
        </p:nvSpPr>
        <p:spPr>
          <a:xfrm>
            <a:off x="10048570" y="428718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7" name="Circle">
            <a:extLst>
              <a:ext uri="{FF2B5EF4-FFF2-40B4-BE49-F238E27FC236}">
                <a16:creationId xmlns:a16="http://schemas.microsoft.com/office/drawing/2014/main" id="{C39B2372-280C-624D-A768-7B5B47E86843}"/>
              </a:ext>
            </a:extLst>
          </p:cNvPr>
          <p:cNvSpPr/>
          <p:nvPr/>
        </p:nvSpPr>
        <p:spPr>
          <a:xfrm>
            <a:off x="10254758" y="5497415"/>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8" name="Circle">
            <a:extLst>
              <a:ext uri="{FF2B5EF4-FFF2-40B4-BE49-F238E27FC236}">
                <a16:creationId xmlns:a16="http://schemas.microsoft.com/office/drawing/2014/main" id="{2319D5F1-48B9-1849-8D04-4FD595F1BED1}"/>
              </a:ext>
            </a:extLst>
          </p:cNvPr>
          <p:cNvSpPr/>
          <p:nvPr/>
        </p:nvSpPr>
        <p:spPr>
          <a:xfrm>
            <a:off x="10254758" y="562292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9" name="Circle">
            <a:extLst>
              <a:ext uri="{FF2B5EF4-FFF2-40B4-BE49-F238E27FC236}">
                <a16:creationId xmlns:a16="http://schemas.microsoft.com/office/drawing/2014/main" id="{E53B5532-0397-4F4C-B08A-03BFD7BC7FEE}"/>
              </a:ext>
            </a:extLst>
          </p:cNvPr>
          <p:cNvSpPr/>
          <p:nvPr/>
        </p:nvSpPr>
        <p:spPr>
          <a:xfrm>
            <a:off x="10281652" y="573946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0" name="Circle">
            <a:extLst>
              <a:ext uri="{FF2B5EF4-FFF2-40B4-BE49-F238E27FC236}">
                <a16:creationId xmlns:a16="http://schemas.microsoft.com/office/drawing/2014/main" id="{A58AA197-B87A-574A-84CC-8645140DFE77}"/>
              </a:ext>
            </a:extLst>
          </p:cNvPr>
          <p:cNvSpPr/>
          <p:nvPr/>
        </p:nvSpPr>
        <p:spPr>
          <a:xfrm>
            <a:off x="10326476" y="599047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1" name="Circle">
            <a:extLst>
              <a:ext uri="{FF2B5EF4-FFF2-40B4-BE49-F238E27FC236}">
                <a16:creationId xmlns:a16="http://schemas.microsoft.com/office/drawing/2014/main" id="{4C2F6BAB-9D3C-5F4D-93FA-86E01EAB1AFD}"/>
              </a:ext>
            </a:extLst>
          </p:cNvPr>
          <p:cNvSpPr/>
          <p:nvPr/>
        </p:nvSpPr>
        <p:spPr>
          <a:xfrm>
            <a:off x="10227864" y="617873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2" name="Circle">
            <a:extLst>
              <a:ext uri="{FF2B5EF4-FFF2-40B4-BE49-F238E27FC236}">
                <a16:creationId xmlns:a16="http://schemas.microsoft.com/office/drawing/2014/main" id="{484A3E12-66D3-4443-A9F9-E2372221DD9D}"/>
              </a:ext>
            </a:extLst>
          </p:cNvPr>
          <p:cNvSpPr/>
          <p:nvPr/>
        </p:nvSpPr>
        <p:spPr>
          <a:xfrm>
            <a:off x="10362335" y="631320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3" name="Hydrate…">
            <a:extLst>
              <a:ext uri="{FF2B5EF4-FFF2-40B4-BE49-F238E27FC236}">
                <a16:creationId xmlns:a16="http://schemas.microsoft.com/office/drawing/2014/main" id="{EF72E7AB-5534-BE49-A936-E6AB40C27A40}"/>
              </a:ext>
            </a:extLst>
          </p:cNvPr>
          <p:cNvSpPr/>
          <p:nvPr/>
        </p:nvSpPr>
        <p:spPr>
          <a:xfrm>
            <a:off x="9403838" y="3668973"/>
            <a:ext cx="839974"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Hydrate</a:t>
            </a:r>
          </a:p>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Ridge</a:t>
            </a:r>
          </a:p>
        </p:txBody>
      </p:sp>
      <p:sp>
        <p:nvSpPr>
          <p:cNvPr id="74" name="Rectangle 73">
            <a:extLst>
              <a:ext uri="{FF2B5EF4-FFF2-40B4-BE49-F238E27FC236}">
                <a16:creationId xmlns:a16="http://schemas.microsoft.com/office/drawing/2014/main" id="{D9355D08-6D03-754A-8F84-87D107FD7482}"/>
              </a:ext>
            </a:extLst>
          </p:cNvPr>
          <p:cNvSpPr/>
          <p:nvPr/>
        </p:nvSpPr>
        <p:spPr>
          <a:xfrm rot="16200000">
            <a:off x="8233312" y="4790039"/>
            <a:ext cx="1197251" cy="369332"/>
          </a:xfrm>
          <a:prstGeom prst="rect">
            <a:avLst/>
          </a:prstGeom>
        </p:spPr>
        <p:txBody>
          <a:bodyPr wrap="none">
            <a:spAutoFit/>
          </a:bodyPr>
          <a:lstStyle/>
          <a:p>
            <a:r>
              <a:rPr lang="en-US"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Segment C</a:t>
            </a:r>
            <a:endParaRPr lang="en-US"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61721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AFD320-7486-3340-BE3E-A9524632C4E5}"/>
              </a:ext>
            </a:extLst>
          </p:cNvPr>
          <p:cNvPicPr>
            <a:picLocks noChangeAspect="1"/>
          </p:cNvPicPr>
          <p:nvPr/>
        </p:nvPicPr>
        <p:blipFill>
          <a:blip r:embed="rId3"/>
          <a:stretch>
            <a:fillRect/>
          </a:stretch>
        </p:blipFill>
        <p:spPr>
          <a:xfrm>
            <a:off x="8204200" y="-347643"/>
            <a:ext cx="4988875" cy="7683401"/>
          </a:xfrm>
          <a:prstGeom prst="rect">
            <a:avLst/>
          </a:prstGeom>
        </p:spPr>
      </p:pic>
      <p:sp>
        <p:nvSpPr>
          <p:cNvPr id="24" name="Full-rip nine…">
            <a:extLst>
              <a:ext uri="{FF2B5EF4-FFF2-40B4-BE49-F238E27FC236}">
                <a16:creationId xmlns:a16="http://schemas.microsoft.com/office/drawing/2014/main" id="{10F25BAD-72C1-DF44-B7C6-D60B993112AA}"/>
              </a:ext>
            </a:extLst>
          </p:cNvPr>
          <p:cNvSpPr txBox="1">
            <a:spLocks/>
          </p:cNvSpPr>
          <p:nvPr/>
        </p:nvSpPr>
        <p:spPr>
          <a:xfrm>
            <a:off x="2570122" y="1806902"/>
            <a:ext cx="4178300" cy="1511301"/>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lvl1pPr marL="342900" marR="0" indent="-342900" algn="l" defTabSz="914400" rtl="0" latinLnBrk="0">
              <a:lnSpc>
                <a:spcPct val="100000"/>
              </a:lnSpc>
              <a:spcBef>
                <a:spcPts val="2000"/>
              </a:spcBef>
              <a:spcAft>
                <a:spcPts val="0"/>
              </a:spcAft>
              <a:buClr>
                <a:srgbClr val="FFFFFF"/>
              </a:buClr>
              <a:buSzPct val="100000"/>
              <a:buFont typeface="Arial"/>
              <a:buBlip>
                <a:blip r:embed="rId4"/>
              </a:buBlip>
              <a:tabLst/>
              <a:defRPr sz="22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1pPr>
            <a:lvl2pPr marL="685800" marR="0" indent="-336550" algn="l" defTabSz="914400" rtl="0" latinLnBrk="0">
              <a:lnSpc>
                <a:spcPct val="100000"/>
              </a:lnSpc>
              <a:spcBef>
                <a:spcPts val="600"/>
              </a:spcBef>
              <a:spcAft>
                <a:spcPts val="0"/>
              </a:spcAft>
              <a:buClr>
                <a:srgbClr val="FFFFFF"/>
              </a:buClr>
              <a:buSzPct val="100000"/>
              <a:buFont typeface="Arial"/>
              <a:buBlip>
                <a:blip r:embed="rId4"/>
              </a:buBlip>
              <a:tabLst/>
              <a:defRPr sz="20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2pPr>
            <a:lvl3pPr marL="1035050" marR="0" indent="-349250" algn="l" defTabSz="914400" rtl="0" latinLnBrk="0">
              <a:lnSpc>
                <a:spcPct val="100000"/>
              </a:lnSpc>
              <a:spcBef>
                <a:spcPts val="600"/>
              </a:spcBef>
              <a:spcAft>
                <a:spcPts val="0"/>
              </a:spcAft>
              <a:buClr>
                <a:srgbClr val="FFFFFF"/>
              </a:buClr>
              <a:buSzPct val="100000"/>
              <a:buFont typeface="Arial"/>
              <a:buBlip>
                <a:blip r:embed="rId4"/>
              </a:buBlip>
              <a:tabLst/>
              <a:defRPr sz="18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3pPr>
            <a:lvl4pPr marL="1371600" marR="0" indent="-336550" algn="l" defTabSz="914400" rtl="0" latinLnBrk="0">
              <a:lnSpc>
                <a:spcPct val="100000"/>
              </a:lnSpc>
              <a:spcBef>
                <a:spcPts val="600"/>
              </a:spcBef>
              <a:spcAft>
                <a:spcPts val="0"/>
              </a:spcAft>
              <a:buClr>
                <a:srgbClr val="FFFFFF"/>
              </a:buClr>
              <a:buSzPct val="100000"/>
              <a:buFont typeface="Arial"/>
              <a:buBlip>
                <a:blip r:embed="rId4"/>
              </a:buBlip>
              <a:tabLst/>
              <a:defRPr sz="18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4pPr>
            <a:lvl5pPr marL="1720850" marR="0" indent="-349250" algn="l" defTabSz="914400" rtl="0" latinLnBrk="0">
              <a:lnSpc>
                <a:spcPct val="100000"/>
              </a:lnSpc>
              <a:spcBef>
                <a:spcPts val="600"/>
              </a:spcBef>
              <a:spcAft>
                <a:spcPts val="0"/>
              </a:spcAft>
              <a:buClr>
                <a:srgbClr val="FFFFFF"/>
              </a:buClr>
              <a:buSzPct val="100000"/>
              <a:buFont typeface="Arial"/>
              <a:buBlip>
                <a:blip r:embed="rId4"/>
              </a:buBlip>
              <a:tabLst/>
              <a:defRPr sz="18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5pPr>
            <a:lvl6pPr marL="3149600" marR="0" indent="-698500" algn="l" defTabSz="914400" rtl="0" latinLnBrk="0">
              <a:lnSpc>
                <a:spcPct val="100000"/>
              </a:lnSpc>
              <a:spcBef>
                <a:spcPts val="2000"/>
              </a:spcBef>
              <a:spcAft>
                <a:spcPts val="0"/>
              </a:spcAft>
              <a:buClr>
                <a:srgbClr val="FFFFFF"/>
              </a:buClr>
              <a:buSzPct val="100000"/>
              <a:buFont typeface="Arial"/>
              <a:buBlip>
                <a:blip r:embed="rId4"/>
              </a:buBlip>
              <a:tabLst/>
              <a:defRPr sz="22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6pPr>
            <a:lvl7pPr marL="3505200" marR="0" indent="-698500" algn="l" defTabSz="914400" rtl="0" latinLnBrk="0">
              <a:lnSpc>
                <a:spcPct val="100000"/>
              </a:lnSpc>
              <a:spcBef>
                <a:spcPts val="2000"/>
              </a:spcBef>
              <a:spcAft>
                <a:spcPts val="0"/>
              </a:spcAft>
              <a:buClr>
                <a:srgbClr val="FFFFFF"/>
              </a:buClr>
              <a:buSzPct val="100000"/>
              <a:buFont typeface="Arial"/>
              <a:buBlip>
                <a:blip r:embed="rId4"/>
              </a:buBlip>
              <a:tabLst/>
              <a:defRPr sz="22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7pPr>
            <a:lvl8pPr marL="3860800" marR="0" indent="-698500" algn="l" defTabSz="914400" rtl="0" latinLnBrk="0">
              <a:lnSpc>
                <a:spcPct val="100000"/>
              </a:lnSpc>
              <a:spcBef>
                <a:spcPts val="2000"/>
              </a:spcBef>
              <a:spcAft>
                <a:spcPts val="0"/>
              </a:spcAft>
              <a:buClr>
                <a:srgbClr val="FFFFFF"/>
              </a:buClr>
              <a:buSzPct val="100000"/>
              <a:buFont typeface="Arial"/>
              <a:buBlip>
                <a:blip r:embed="rId4"/>
              </a:buBlip>
              <a:tabLst/>
              <a:defRPr sz="22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8pPr>
            <a:lvl9pPr marL="4216400" marR="0" indent="-698500" algn="l" defTabSz="914400" rtl="0" latinLnBrk="0">
              <a:lnSpc>
                <a:spcPct val="100000"/>
              </a:lnSpc>
              <a:spcBef>
                <a:spcPts val="2000"/>
              </a:spcBef>
              <a:spcAft>
                <a:spcPts val="0"/>
              </a:spcAft>
              <a:buClr>
                <a:srgbClr val="FFFFFF"/>
              </a:buClr>
              <a:buSzPct val="100000"/>
              <a:buFont typeface="Arial"/>
              <a:buBlip>
                <a:blip r:embed="rId4"/>
              </a:buBlip>
              <a:tabLst/>
              <a:defRPr sz="2200" b="0" i="0" u="none" strike="noStrike" cap="none" spc="0" baseline="0">
                <a:ln>
                  <a:noFill/>
                </a:ln>
                <a:solidFill>
                  <a:srgbClr val="FFFFFF"/>
                </a:solidFill>
                <a:effectLst>
                  <a:outerShdw blurRad="50800" dist="50800" dir="5400000" rotWithShape="0">
                    <a:srgbClr val="000000">
                      <a:alpha val="40000"/>
                    </a:srgbClr>
                  </a:outerShdw>
                </a:effectLst>
                <a:uFill>
                  <a:solidFill>
                    <a:srgbClr val="FFFFFF"/>
                  </a:solidFill>
                </a:uFill>
                <a:latin typeface="+mn-lt"/>
                <a:ea typeface="+mn-ea"/>
                <a:cs typeface="+mn-cs"/>
                <a:sym typeface="Arial"/>
              </a:defRPr>
            </a:lvl9pPr>
          </a:lstStyle>
          <a:p>
            <a:pPr marL="0" indent="0">
              <a:spcBef>
                <a:spcPts val="600"/>
              </a:spcBef>
              <a:buSzTx/>
              <a:buFont typeface="Arial"/>
              <a:buNone/>
              <a:defRPr sz="1800" b="1">
                <a:solidFill>
                  <a:srgbClr val="FBE6B4"/>
                </a:solidFill>
                <a:uFill>
                  <a:solidFill>
                    <a:srgbClr val="FBE6B4"/>
                  </a:solidFill>
                </a:uFill>
                <a:latin typeface="Gill Sans"/>
                <a:ea typeface="Gill Sans"/>
                <a:cs typeface="Gill Sans"/>
                <a:sym typeface="Gill Sans"/>
              </a:defRPr>
            </a:pPr>
            <a:r>
              <a:rPr lang="en-US" sz="1800" b="1" kern="0" dirty="0">
                <a:solidFill>
                  <a:schemeClr val="tx1">
                    <a:lumMod val="65000"/>
                    <a:lumOff val="35000"/>
                  </a:schemeClr>
                </a:solidFill>
                <a:effectLst>
                  <a:outerShdw blurRad="50800" dist="50800" dir="5400000" algn="ctr" rotWithShape="0">
                    <a:srgbClr val="000000">
                      <a:alpha val="0"/>
                    </a:srgbClr>
                  </a:outerShdw>
                </a:effectLst>
                <a:uFill>
                  <a:solidFill>
                    <a:srgbClr val="FBE6B4"/>
                  </a:solidFill>
                </a:uFill>
                <a:latin typeface="Gill Sans"/>
                <a:ea typeface="Gill Sans"/>
                <a:cs typeface="Gill Sans"/>
                <a:sym typeface="Gill Sans"/>
              </a:rPr>
              <a:t>Full-rip nine</a:t>
            </a:r>
          </a:p>
          <a:p>
            <a:pPr marL="0" lvl="1" indent="349250">
              <a:buSzTx/>
              <a:buFont typeface="Arial"/>
              <a:buNone/>
              <a:defRPr sz="1800">
                <a:latin typeface="Gill Sans"/>
                <a:ea typeface="Gill Sans"/>
                <a:cs typeface="Gill Sans"/>
                <a:sym typeface="Gill Sans"/>
              </a:defRPr>
            </a:pPr>
            <a:r>
              <a:rPr lang="en-US" sz="1800" kern="0" dirty="0">
                <a:solidFill>
                  <a:schemeClr val="tx1">
                    <a:lumMod val="65000"/>
                    <a:lumOff val="35000"/>
                  </a:schemeClr>
                </a:solidFill>
                <a:effectLst>
                  <a:outerShdw blurRad="50800" dist="50800" dir="5400000" algn="ctr" rotWithShape="0">
                    <a:srgbClr val="000000">
                      <a:alpha val="0"/>
                    </a:srgbClr>
                  </a:outerShdw>
                </a:effectLst>
                <a:latin typeface="Gill Sans"/>
                <a:ea typeface="Gill Sans"/>
                <a:cs typeface="Gill Sans"/>
                <a:sym typeface="Gill Sans"/>
              </a:rPr>
              <a:t>19 turbidites</a:t>
            </a:r>
          </a:p>
          <a:p>
            <a:pPr marL="0" lvl="1" indent="349250">
              <a:buSzTx/>
              <a:buFont typeface="Arial"/>
              <a:buNone/>
              <a:defRPr sz="1800">
                <a:latin typeface="Gill Sans"/>
                <a:ea typeface="Gill Sans"/>
                <a:cs typeface="Gill Sans"/>
                <a:sym typeface="Gill Sans"/>
              </a:defRPr>
            </a:pPr>
            <a:r>
              <a:rPr lang="en-US" sz="1800" kern="0" dirty="0">
                <a:solidFill>
                  <a:schemeClr val="tx1">
                    <a:lumMod val="65000"/>
                    <a:lumOff val="35000"/>
                  </a:schemeClr>
                </a:solidFill>
                <a:effectLst>
                  <a:outerShdw blurRad="50800" dist="50800" dir="5400000" algn="ctr" rotWithShape="0">
                    <a:srgbClr val="000000">
                      <a:alpha val="0"/>
                    </a:srgbClr>
                  </a:outerShdw>
                </a:effectLst>
                <a:latin typeface="Gill Sans"/>
                <a:ea typeface="Gill Sans"/>
                <a:cs typeface="Gill Sans"/>
                <a:sym typeface="Gill Sans"/>
              </a:rPr>
              <a:t>500-530 </a:t>
            </a:r>
            <a:r>
              <a:rPr lang="en-US" sz="1800" kern="0" dirty="0" err="1">
                <a:solidFill>
                  <a:schemeClr val="tx1">
                    <a:lumMod val="65000"/>
                    <a:lumOff val="35000"/>
                  </a:schemeClr>
                </a:solidFill>
                <a:effectLst>
                  <a:outerShdw blurRad="50800" dist="50800" dir="5400000" algn="ctr" rotWithShape="0">
                    <a:srgbClr val="000000">
                      <a:alpha val="0"/>
                    </a:srgbClr>
                  </a:outerShdw>
                </a:effectLst>
                <a:latin typeface="Gill Sans"/>
                <a:ea typeface="Gill Sans"/>
                <a:cs typeface="Gill Sans"/>
                <a:sym typeface="Gill Sans"/>
              </a:rPr>
              <a:t>yr</a:t>
            </a:r>
            <a:r>
              <a:rPr lang="en-US" sz="1800" kern="0" dirty="0">
                <a:solidFill>
                  <a:schemeClr val="tx1">
                    <a:lumMod val="65000"/>
                    <a:lumOff val="35000"/>
                  </a:schemeClr>
                </a:solidFill>
                <a:effectLst>
                  <a:outerShdw blurRad="50800" dist="50800" dir="5400000" algn="ctr" rotWithShape="0">
                    <a:srgbClr val="000000">
                      <a:alpha val="0"/>
                    </a:srgbClr>
                  </a:outerShdw>
                </a:effectLst>
                <a:latin typeface="Gill Sans"/>
                <a:ea typeface="Gill Sans"/>
                <a:cs typeface="Gill Sans"/>
                <a:sym typeface="Gill Sans"/>
              </a:rPr>
              <a:t> average recurrence interval</a:t>
            </a:r>
          </a:p>
        </p:txBody>
      </p:sp>
      <p:sp>
        <p:nvSpPr>
          <p:cNvPr id="30" name="Barkley">
            <a:extLst>
              <a:ext uri="{FF2B5EF4-FFF2-40B4-BE49-F238E27FC236}">
                <a16:creationId xmlns:a16="http://schemas.microsoft.com/office/drawing/2014/main" id="{B1D86DC5-7447-504A-8095-3FF2199334E4}"/>
              </a:ext>
            </a:extLst>
          </p:cNvPr>
          <p:cNvSpPr/>
          <p:nvPr/>
        </p:nvSpPr>
        <p:spPr>
          <a:xfrm>
            <a:off x="8829368" y="1763617"/>
            <a:ext cx="769441"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a:ln>
                  <a:noFill/>
                </a:ln>
                <a:solidFill>
                  <a:schemeClr val="tx1">
                    <a:lumMod val="65000"/>
                    <a:lumOff val="35000"/>
                  </a:schemeClr>
                </a:solidFill>
                <a:effectLst/>
                <a:uLnTx/>
                <a:uFill>
                  <a:solidFill>
                    <a:srgbClr val="FFFFFF"/>
                  </a:solidFill>
                </a:uFill>
                <a:latin typeface="Gill Sans"/>
                <a:cs typeface="Gill Sans"/>
                <a:sym typeface="Gill Sans"/>
              </a:rPr>
              <a:t>Barkley</a:t>
            </a:r>
          </a:p>
        </p:txBody>
      </p:sp>
      <p:sp>
        <p:nvSpPr>
          <p:cNvPr id="31" name="Juan…">
            <a:extLst>
              <a:ext uri="{FF2B5EF4-FFF2-40B4-BE49-F238E27FC236}">
                <a16:creationId xmlns:a16="http://schemas.microsoft.com/office/drawing/2014/main" id="{EC9F5160-3A48-E446-A17C-65F95FCBD13A}"/>
              </a:ext>
            </a:extLst>
          </p:cNvPr>
          <p:cNvSpPr/>
          <p:nvPr/>
        </p:nvSpPr>
        <p:spPr>
          <a:xfrm>
            <a:off x="9073573" y="2246217"/>
            <a:ext cx="791883"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Juan</a:t>
            </a:r>
          </a:p>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de Fuca</a:t>
            </a:r>
          </a:p>
        </p:txBody>
      </p:sp>
      <p:sp>
        <p:nvSpPr>
          <p:cNvPr id="32" name="Astoria">
            <a:extLst>
              <a:ext uri="{FF2B5EF4-FFF2-40B4-BE49-F238E27FC236}">
                <a16:creationId xmlns:a16="http://schemas.microsoft.com/office/drawing/2014/main" id="{F12F2AF0-1205-B743-A4F7-25474CDA3E01}"/>
              </a:ext>
            </a:extLst>
          </p:cNvPr>
          <p:cNvSpPr/>
          <p:nvPr/>
        </p:nvSpPr>
        <p:spPr>
          <a:xfrm>
            <a:off x="9264548" y="3160617"/>
            <a:ext cx="76302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a:ln>
                  <a:noFill/>
                </a:ln>
                <a:solidFill>
                  <a:schemeClr val="tx1">
                    <a:lumMod val="65000"/>
                    <a:lumOff val="35000"/>
                  </a:schemeClr>
                </a:solidFill>
                <a:effectLst/>
                <a:uLnTx/>
                <a:uFill>
                  <a:solidFill>
                    <a:srgbClr val="FFFFFF"/>
                  </a:solidFill>
                </a:uFill>
                <a:latin typeface="Gill Sans"/>
                <a:cs typeface="Gill Sans"/>
                <a:sym typeface="Gill Sans"/>
              </a:rPr>
              <a:t>Astoria</a:t>
            </a:r>
          </a:p>
        </p:txBody>
      </p:sp>
      <p:sp>
        <p:nvSpPr>
          <p:cNvPr id="33" name="Hydrate…">
            <a:extLst>
              <a:ext uri="{FF2B5EF4-FFF2-40B4-BE49-F238E27FC236}">
                <a16:creationId xmlns:a16="http://schemas.microsoft.com/office/drawing/2014/main" id="{27599683-8E4B-554A-8530-DED651F40F1F}"/>
              </a:ext>
            </a:extLst>
          </p:cNvPr>
          <p:cNvSpPr/>
          <p:nvPr/>
        </p:nvSpPr>
        <p:spPr>
          <a:xfrm>
            <a:off x="9403838" y="3668973"/>
            <a:ext cx="839974"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Hydrate</a:t>
            </a:r>
          </a:p>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Ridge</a:t>
            </a:r>
          </a:p>
        </p:txBody>
      </p:sp>
      <p:sp>
        <p:nvSpPr>
          <p:cNvPr id="34" name="Rogue">
            <a:extLst>
              <a:ext uri="{FF2B5EF4-FFF2-40B4-BE49-F238E27FC236}">
                <a16:creationId xmlns:a16="http://schemas.microsoft.com/office/drawing/2014/main" id="{FA128F01-7730-F842-9295-9D1AD248F281}"/>
              </a:ext>
            </a:extLst>
          </p:cNvPr>
          <p:cNvSpPr/>
          <p:nvPr/>
        </p:nvSpPr>
        <p:spPr>
          <a:xfrm>
            <a:off x="9442776" y="5172541"/>
            <a:ext cx="66684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Rogue</a:t>
            </a:r>
          </a:p>
        </p:txBody>
      </p:sp>
      <p:sp>
        <p:nvSpPr>
          <p:cNvPr id="35" name="Line">
            <a:extLst>
              <a:ext uri="{FF2B5EF4-FFF2-40B4-BE49-F238E27FC236}">
                <a16:creationId xmlns:a16="http://schemas.microsoft.com/office/drawing/2014/main" id="{432E5FEF-40C1-7E4C-9F2B-3CAA05CA1E5C}"/>
              </a:ext>
            </a:extLst>
          </p:cNvPr>
          <p:cNvSpPr/>
          <p:nvPr/>
        </p:nvSpPr>
        <p:spPr>
          <a:xfrm>
            <a:off x="8615155" y="5107453"/>
            <a:ext cx="11014" cy="1458447"/>
          </a:xfrm>
          <a:prstGeom prst="line">
            <a:avLst/>
          </a:prstGeom>
          <a:ln w="38100">
            <a:solidFill>
              <a:schemeClr val="accent4"/>
            </a:solidFill>
            <a:miter lim="400000"/>
            <a:headEnd type="stealth"/>
            <a:tailEnd type="stealth"/>
          </a:ln>
        </p:spPr>
        <p:txBody>
          <a:bodyPr lIns="0" tIns="0" rIns="0" bIns="0"/>
          <a:lstStyle/>
          <a:p>
            <a:pPr hangingPunct="0">
              <a:defRPr sz="1200">
                <a:solidFill>
                  <a:srgbClr val="000000"/>
                </a:solidFill>
                <a:uFillTx/>
                <a:latin typeface="Helvetica"/>
                <a:ea typeface="Helvetica"/>
                <a:cs typeface="Helvetica"/>
                <a:sym typeface="Helvetica"/>
              </a:defRPr>
            </a:pPr>
            <a:endParaRPr sz="1200" kern="0">
              <a:solidFill>
                <a:schemeClr val="tx1">
                  <a:lumMod val="65000"/>
                  <a:lumOff val="35000"/>
                </a:schemeClr>
              </a:solidFill>
              <a:latin typeface="Helvetica"/>
              <a:ea typeface="Helvetica"/>
              <a:cs typeface="Helvetica"/>
              <a:sym typeface="Helvetica"/>
            </a:endParaRPr>
          </a:p>
        </p:txBody>
      </p:sp>
      <p:sp>
        <p:nvSpPr>
          <p:cNvPr id="20" name="Coquille Bank to Cape Mendocino…">
            <a:extLst>
              <a:ext uri="{FF2B5EF4-FFF2-40B4-BE49-F238E27FC236}">
                <a16:creationId xmlns:a16="http://schemas.microsoft.com/office/drawing/2014/main" id="{35FEE53D-6B45-0C41-95AB-3BC57C970D06}"/>
              </a:ext>
            </a:extLst>
          </p:cNvPr>
          <p:cNvSpPr/>
          <p:nvPr/>
        </p:nvSpPr>
        <p:spPr>
          <a:xfrm>
            <a:off x="2570121" y="5096436"/>
            <a:ext cx="5758191" cy="1845540"/>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p>
            <a:pPr marL="7938"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u="sng"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Coquille Bank to Cape Mendocino</a:t>
            </a: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&gt;</a:t>
            </a:r>
            <a:r>
              <a:rPr sz="2400" b="1"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4</a:t>
            </a:r>
            <a:r>
              <a:rPr lang="en-US" sz="2400" b="1"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0</a:t>
            </a:r>
            <a:r>
              <a:rPr sz="2400"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 turbidites</a:t>
            </a: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&lt;</a:t>
            </a:r>
            <a:r>
              <a:rPr sz="2400" b="1"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220 </a:t>
            </a:r>
            <a:r>
              <a:rPr sz="2400" b="1" dirty="0" err="1">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yr</a:t>
            </a:r>
            <a:r>
              <a:rPr sz="2400" b="1"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 </a:t>
            </a:r>
            <a:r>
              <a:rPr sz="2400"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average recurrence interval</a:t>
            </a:r>
            <a:endParaRPr lang="en-US" sz="2400"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~10,000 </a:t>
            </a:r>
            <a:r>
              <a:rPr lang="en-US" sz="2400" b="1" dirty="0" err="1">
                <a:solidFill>
                  <a:schemeClr val="accent4"/>
                </a:solidFill>
                <a:effectLst>
                  <a:outerShdw blurRad="50800" dist="50800" dir="5400000" rotWithShape="0">
                    <a:srgbClr val="000000">
                      <a:alpha val="0"/>
                    </a:srgbClr>
                  </a:outerShdw>
                </a:effectLst>
              </a:rPr>
              <a:t>yrs</a:t>
            </a:r>
            <a:r>
              <a:rPr lang="en-US" sz="2400" dirty="0">
                <a:solidFill>
                  <a:schemeClr val="accent4"/>
                </a:solidFill>
                <a:effectLst>
                  <a:outerShdw blurRad="50800" dist="50800" dir="5400000" rotWithShape="0">
                    <a:srgbClr val="000000">
                      <a:alpha val="0"/>
                    </a:srgbClr>
                  </a:outerShdw>
                </a:effectLst>
              </a:rPr>
              <a:t> length of record</a:t>
            </a:r>
            <a:endParaRPr lang="en-US" sz="2400" b="1" dirty="0">
              <a:solidFill>
                <a:schemeClr val="accent4"/>
              </a:solidFill>
              <a:effectLst>
                <a:outerShdw blurRad="50800" dist="50800" dir="5400000" rotWithShape="0">
                  <a:srgbClr val="000000">
                    <a:alpha val="0"/>
                  </a:srgbClr>
                </a:outerShdw>
              </a:effectLst>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endParaRPr sz="2400"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endParaRPr>
          </a:p>
        </p:txBody>
      </p:sp>
      <p:pic>
        <p:nvPicPr>
          <p:cNvPr id="21" name="droppedImage.tiff" descr="droppedImage.tiff">
            <a:extLst>
              <a:ext uri="{FF2B5EF4-FFF2-40B4-BE49-F238E27FC236}">
                <a16:creationId xmlns:a16="http://schemas.microsoft.com/office/drawing/2014/main" id="{5631A0BF-38FB-1344-8C97-FAF81D2C3B18}"/>
              </a:ext>
            </a:extLst>
          </p:cNvPr>
          <p:cNvPicPr>
            <a:picLocks noChangeAspect="1"/>
          </p:cNvPicPr>
          <p:nvPr/>
        </p:nvPicPr>
        <p:blipFill>
          <a:blip r:embed="rId5">
            <a:extLst/>
          </a:blip>
          <a:stretch>
            <a:fillRect/>
          </a:stretch>
        </p:blipFill>
        <p:spPr>
          <a:xfrm>
            <a:off x="2570122" y="584200"/>
            <a:ext cx="4624210" cy="3937000"/>
          </a:xfrm>
          <a:prstGeom prst="rect">
            <a:avLst/>
          </a:prstGeom>
          <a:ln w="12700">
            <a:miter lim="400000"/>
          </a:ln>
        </p:spPr>
      </p:pic>
      <p:sp>
        <p:nvSpPr>
          <p:cNvPr id="22" name="Goldfinger and others, 2012">
            <a:extLst>
              <a:ext uri="{FF2B5EF4-FFF2-40B4-BE49-F238E27FC236}">
                <a16:creationId xmlns:a16="http://schemas.microsoft.com/office/drawing/2014/main" id="{C219FC92-744E-B94A-AA33-ED28CAE14905}"/>
              </a:ext>
            </a:extLst>
          </p:cNvPr>
          <p:cNvSpPr/>
          <p:nvPr/>
        </p:nvSpPr>
        <p:spPr>
          <a:xfrm>
            <a:off x="2592176" y="4522985"/>
            <a:ext cx="2898870"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sz="1600" dirty="0" err="1">
                <a:solidFill>
                  <a:schemeClr val="tx1">
                    <a:lumMod val="65000"/>
                    <a:lumOff val="35000"/>
                  </a:schemeClr>
                </a:solidFill>
                <a:latin typeface="Gill Sans" panose="020B0502020104020203" pitchFamily="34" charset="-79"/>
                <a:cs typeface="Gill Sans" panose="020B0502020104020203" pitchFamily="34" charset="-79"/>
              </a:rPr>
              <a:t>Goldfinger</a:t>
            </a:r>
            <a:r>
              <a:rPr sz="1600" dirty="0">
                <a:solidFill>
                  <a:schemeClr val="tx1">
                    <a:lumMod val="65000"/>
                    <a:lumOff val="35000"/>
                  </a:schemeClr>
                </a:solidFill>
                <a:latin typeface="Gill Sans" panose="020B0502020104020203" pitchFamily="34" charset="-79"/>
                <a:cs typeface="Gill Sans" panose="020B0502020104020203" pitchFamily="34" charset="-79"/>
              </a:rPr>
              <a:t> and others, 2012</a:t>
            </a:r>
            <a:r>
              <a:rPr lang="en-US" sz="1600" dirty="0">
                <a:solidFill>
                  <a:schemeClr val="tx1">
                    <a:lumMod val="65000"/>
                    <a:lumOff val="35000"/>
                  </a:schemeClr>
                </a:solidFill>
                <a:latin typeface="Gill Sans" panose="020B0502020104020203" pitchFamily="34" charset="-79"/>
                <a:cs typeface="Gill Sans" panose="020B0502020104020203" pitchFamily="34" charset="-79"/>
              </a:rPr>
              <a:t>; 2017</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3" name="Mud turbidite T2a, Rogue Apron">
            <a:extLst>
              <a:ext uri="{FF2B5EF4-FFF2-40B4-BE49-F238E27FC236}">
                <a16:creationId xmlns:a16="http://schemas.microsoft.com/office/drawing/2014/main" id="{C9AE9D3B-3E61-A44A-B64A-B15EBFB2AD7F}"/>
              </a:ext>
            </a:extLst>
          </p:cNvPr>
          <p:cNvSpPr/>
          <p:nvPr/>
        </p:nvSpPr>
        <p:spPr>
          <a:xfrm>
            <a:off x="2671722" y="121022"/>
            <a:ext cx="7770814" cy="1429872"/>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lvl1pPr>
              <a:buClrTx/>
              <a:buFontTx/>
              <a:defRPr sz="2400">
                <a:solidFill>
                  <a:srgbClr val="FBE6B4"/>
                </a:solidFill>
                <a:effectLst>
                  <a:outerShdw blurRad="50800" dist="50800" dir="5400000" rotWithShape="0">
                    <a:srgbClr val="000000">
                      <a:alpha val="40000"/>
                    </a:srgbClr>
                  </a:outerShdw>
                </a:effectLst>
                <a:uFill>
                  <a:solidFill>
                    <a:srgbClr val="FBE6B4"/>
                  </a:solidFill>
                </a:uFill>
                <a:latin typeface="Skia Regular"/>
                <a:ea typeface="Skia Regular"/>
                <a:cs typeface="Skia Regular"/>
                <a:sym typeface="Skia Regular"/>
              </a:defRPr>
            </a:lvl1pPr>
          </a:lstStyle>
          <a:p>
            <a:r>
              <a:rPr dirty="0">
                <a:solidFill>
                  <a:schemeClr val="tx1">
                    <a:lumMod val="65000"/>
                    <a:lumOff val="35000"/>
                  </a:schemeClr>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Mud turbidite T2a, Rogue Apron</a:t>
            </a:r>
          </a:p>
        </p:txBody>
      </p:sp>
      <p:sp>
        <p:nvSpPr>
          <p:cNvPr id="29" name="TextBox 28">
            <a:extLst>
              <a:ext uri="{FF2B5EF4-FFF2-40B4-BE49-F238E27FC236}">
                <a16:creationId xmlns:a16="http://schemas.microsoft.com/office/drawing/2014/main" id="{11ABA004-DB1F-594D-B750-9E4B09130461}"/>
              </a:ext>
            </a:extLst>
          </p:cNvPr>
          <p:cNvSpPr txBox="1"/>
          <p:nvPr/>
        </p:nvSpPr>
        <p:spPr>
          <a:xfrm>
            <a:off x="10597829" y="6207585"/>
            <a:ext cx="325730" cy="369332"/>
          </a:xfrm>
          <a:prstGeom prst="rect">
            <a:avLst/>
          </a:prstGeom>
          <a:noFill/>
        </p:spPr>
        <p:txBody>
          <a:bodyPr wrap="none" rtlCol="0">
            <a:spAutoFit/>
          </a:bodyPr>
          <a:lstStyle/>
          <a:p>
            <a:r>
              <a:rPr lang="en-US" b="1" dirty="0">
                <a:solidFill>
                  <a:schemeClr val="bg1"/>
                </a:solidFill>
                <a:latin typeface="Helvetica" pitchFamily="2" charset="0"/>
              </a:rPr>
              <a:t>?</a:t>
            </a:r>
          </a:p>
        </p:txBody>
      </p:sp>
      <p:sp>
        <p:nvSpPr>
          <p:cNvPr id="36" name="Circle">
            <a:extLst>
              <a:ext uri="{FF2B5EF4-FFF2-40B4-BE49-F238E27FC236}">
                <a16:creationId xmlns:a16="http://schemas.microsoft.com/office/drawing/2014/main" id="{865D47BB-528F-BE49-AF3D-F2614DEAD314}"/>
              </a:ext>
            </a:extLst>
          </p:cNvPr>
          <p:cNvSpPr/>
          <p:nvPr/>
        </p:nvSpPr>
        <p:spPr>
          <a:xfrm>
            <a:off x="9591368" y="1839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38" name="Circle">
            <a:extLst>
              <a:ext uri="{FF2B5EF4-FFF2-40B4-BE49-F238E27FC236}">
                <a16:creationId xmlns:a16="http://schemas.microsoft.com/office/drawing/2014/main" id="{2D89CB28-6726-354C-A57A-204F392AAD8F}"/>
              </a:ext>
            </a:extLst>
          </p:cNvPr>
          <p:cNvSpPr/>
          <p:nvPr/>
        </p:nvSpPr>
        <p:spPr>
          <a:xfrm>
            <a:off x="9883468" y="26145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39" name="Circle">
            <a:extLst>
              <a:ext uri="{FF2B5EF4-FFF2-40B4-BE49-F238E27FC236}">
                <a16:creationId xmlns:a16="http://schemas.microsoft.com/office/drawing/2014/main" id="{F9E535E7-A4C1-3541-86DF-1FAC23D60DEC}"/>
              </a:ext>
            </a:extLst>
          </p:cNvPr>
          <p:cNvSpPr/>
          <p:nvPr/>
        </p:nvSpPr>
        <p:spPr>
          <a:xfrm>
            <a:off x="10061268" y="3236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0" name="Circle">
            <a:extLst>
              <a:ext uri="{FF2B5EF4-FFF2-40B4-BE49-F238E27FC236}">
                <a16:creationId xmlns:a16="http://schemas.microsoft.com/office/drawing/2014/main" id="{9805F364-A4FC-3C4F-AC37-54C7A2A7DB9E}"/>
              </a:ext>
            </a:extLst>
          </p:cNvPr>
          <p:cNvSpPr/>
          <p:nvPr/>
        </p:nvSpPr>
        <p:spPr>
          <a:xfrm>
            <a:off x="10264468" y="39099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1" name="Circle">
            <a:extLst>
              <a:ext uri="{FF2B5EF4-FFF2-40B4-BE49-F238E27FC236}">
                <a16:creationId xmlns:a16="http://schemas.microsoft.com/office/drawing/2014/main" id="{30510235-8D25-CD41-B2BC-1E1667C5F402}"/>
              </a:ext>
            </a:extLst>
          </p:cNvPr>
          <p:cNvSpPr/>
          <p:nvPr/>
        </p:nvSpPr>
        <p:spPr>
          <a:xfrm>
            <a:off x="10133795" y="52561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cxnSp>
        <p:nvCxnSpPr>
          <p:cNvPr id="42" name="Straight Connector 41">
            <a:extLst>
              <a:ext uri="{FF2B5EF4-FFF2-40B4-BE49-F238E27FC236}">
                <a16:creationId xmlns:a16="http://schemas.microsoft.com/office/drawing/2014/main" id="{C01C3C31-ADF7-8345-B80E-2E615499D6FD}"/>
              </a:ext>
            </a:extLst>
          </p:cNvPr>
          <p:cNvCxnSpPr>
            <a:cxnSpLocks/>
          </p:cNvCxnSpPr>
          <p:nvPr/>
        </p:nvCxnSpPr>
        <p:spPr>
          <a:xfrm>
            <a:off x="10673245" y="220951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30E292D-440C-D84B-848E-28AD7E5360DF}"/>
              </a:ext>
            </a:extLst>
          </p:cNvPr>
          <p:cNvCxnSpPr>
            <a:cxnSpLocks/>
          </p:cNvCxnSpPr>
          <p:nvPr/>
        </p:nvCxnSpPr>
        <p:spPr>
          <a:xfrm>
            <a:off x="10673245" y="3029642"/>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E52E345-0E59-E84E-8CD7-3548C34A8E32}"/>
              </a:ext>
            </a:extLst>
          </p:cNvPr>
          <p:cNvCxnSpPr>
            <a:cxnSpLocks/>
          </p:cNvCxnSpPr>
          <p:nvPr/>
        </p:nvCxnSpPr>
        <p:spPr>
          <a:xfrm>
            <a:off x="10673245" y="4139234"/>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FEB9E5-7F34-6547-B548-3DC12EAD6E7E}"/>
              </a:ext>
            </a:extLst>
          </p:cNvPr>
          <p:cNvCxnSpPr>
            <a:cxnSpLocks/>
          </p:cNvCxnSpPr>
          <p:nvPr/>
        </p:nvCxnSpPr>
        <p:spPr>
          <a:xfrm>
            <a:off x="10673245" y="507295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6" name="Barkley">
            <a:extLst>
              <a:ext uri="{FF2B5EF4-FFF2-40B4-BE49-F238E27FC236}">
                <a16:creationId xmlns:a16="http://schemas.microsoft.com/office/drawing/2014/main" id="{5EFFBFA3-6D80-FB41-A70A-28422D908168}"/>
              </a:ext>
            </a:extLst>
          </p:cNvPr>
          <p:cNvSpPr/>
          <p:nvPr/>
        </p:nvSpPr>
        <p:spPr>
          <a:xfrm>
            <a:off x="10855391" y="3108323"/>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NB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7" name="Barkley">
            <a:extLst>
              <a:ext uri="{FF2B5EF4-FFF2-40B4-BE49-F238E27FC236}">
                <a16:creationId xmlns:a16="http://schemas.microsoft.com/office/drawing/2014/main" id="{8256ABFB-D386-524E-8073-B72CA6E1EF6C}"/>
              </a:ext>
            </a:extLst>
          </p:cNvPr>
          <p:cNvSpPr/>
          <p:nvPr/>
        </p:nvSpPr>
        <p:spPr>
          <a:xfrm>
            <a:off x="10855391" y="4148229"/>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HB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8" name="Barkley">
            <a:extLst>
              <a:ext uri="{FF2B5EF4-FFF2-40B4-BE49-F238E27FC236}">
                <a16:creationId xmlns:a16="http://schemas.microsoft.com/office/drawing/2014/main" id="{B6F1C461-CEAE-4D47-A3A6-ECE200C5B7C0}"/>
              </a:ext>
            </a:extLst>
          </p:cNvPr>
          <p:cNvSpPr/>
          <p:nvPr/>
        </p:nvSpPr>
        <p:spPr>
          <a:xfrm>
            <a:off x="10747815" y="5107453"/>
            <a:ext cx="37029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CB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9" name="Circle">
            <a:extLst>
              <a:ext uri="{FF2B5EF4-FFF2-40B4-BE49-F238E27FC236}">
                <a16:creationId xmlns:a16="http://schemas.microsoft.com/office/drawing/2014/main" id="{695E31CB-3B20-A641-88CC-9DF47B18105B}"/>
              </a:ext>
            </a:extLst>
          </p:cNvPr>
          <p:cNvSpPr/>
          <p:nvPr/>
        </p:nvSpPr>
        <p:spPr>
          <a:xfrm>
            <a:off x="9734804" y="189360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0" name="Circle">
            <a:extLst>
              <a:ext uri="{FF2B5EF4-FFF2-40B4-BE49-F238E27FC236}">
                <a16:creationId xmlns:a16="http://schemas.microsoft.com/office/drawing/2014/main" id="{E407567A-6EEA-2542-9FAE-BA569054B1B3}"/>
              </a:ext>
            </a:extLst>
          </p:cNvPr>
          <p:cNvSpPr/>
          <p:nvPr/>
        </p:nvSpPr>
        <p:spPr>
          <a:xfrm>
            <a:off x="9851346" y="198325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1" name="Circle">
            <a:extLst>
              <a:ext uri="{FF2B5EF4-FFF2-40B4-BE49-F238E27FC236}">
                <a16:creationId xmlns:a16="http://schemas.microsoft.com/office/drawing/2014/main" id="{9D9227C3-8E30-9B4B-8847-C2E59C15CE95}"/>
              </a:ext>
            </a:extLst>
          </p:cNvPr>
          <p:cNvSpPr/>
          <p:nvPr/>
        </p:nvSpPr>
        <p:spPr>
          <a:xfrm>
            <a:off x="9734804"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2" name="Circle">
            <a:extLst>
              <a:ext uri="{FF2B5EF4-FFF2-40B4-BE49-F238E27FC236}">
                <a16:creationId xmlns:a16="http://schemas.microsoft.com/office/drawing/2014/main" id="{3FB68545-65E1-0144-9B00-EF2E42119B88}"/>
              </a:ext>
            </a:extLst>
          </p:cNvPr>
          <p:cNvSpPr/>
          <p:nvPr/>
        </p:nvSpPr>
        <p:spPr>
          <a:xfrm>
            <a:off x="9896169"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3" name="Circle">
            <a:extLst>
              <a:ext uri="{FF2B5EF4-FFF2-40B4-BE49-F238E27FC236}">
                <a16:creationId xmlns:a16="http://schemas.microsoft.com/office/drawing/2014/main" id="{1EC925C5-C4FB-1B42-8CD5-FF47908A525B}"/>
              </a:ext>
            </a:extLst>
          </p:cNvPr>
          <p:cNvSpPr/>
          <p:nvPr/>
        </p:nvSpPr>
        <p:spPr>
          <a:xfrm>
            <a:off x="9851346" y="2261158"/>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4" name="Circle">
            <a:extLst>
              <a:ext uri="{FF2B5EF4-FFF2-40B4-BE49-F238E27FC236}">
                <a16:creationId xmlns:a16="http://schemas.microsoft.com/office/drawing/2014/main" id="{9FC41618-85F7-FF45-A518-7D0836CA1498}"/>
              </a:ext>
            </a:extLst>
          </p:cNvPr>
          <p:cNvSpPr/>
          <p:nvPr/>
        </p:nvSpPr>
        <p:spPr>
          <a:xfrm>
            <a:off x="9958922" y="22701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5" name="Circle">
            <a:extLst>
              <a:ext uri="{FF2B5EF4-FFF2-40B4-BE49-F238E27FC236}">
                <a16:creationId xmlns:a16="http://schemas.microsoft.com/office/drawing/2014/main" id="{2BEB96AF-85DC-CB4E-819B-634B79D42D15}"/>
              </a:ext>
            </a:extLst>
          </p:cNvPr>
          <p:cNvSpPr/>
          <p:nvPr/>
        </p:nvSpPr>
        <p:spPr>
          <a:xfrm>
            <a:off x="9940993"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6" name="Circle">
            <a:extLst>
              <a:ext uri="{FF2B5EF4-FFF2-40B4-BE49-F238E27FC236}">
                <a16:creationId xmlns:a16="http://schemas.microsoft.com/office/drawing/2014/main" id="{CBA8042C-DB1C-984B-A489-D3B5A2BD2591}"/>
              </a:ext>
            </a:extLst>
          </p:cNvPr>
          <p:cNvSpPr/>
          <p:nvPr/>
        </p:nvSpPr>
        <p:spPr>
          <a:xfrm>
            <a:off x="9878240"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7" name="Circle">
            <a:extLst>
              <a:ext uri="{FF2B5EF4-FFF2-40B4-BE49-F238E27FC236}">
                <a16:creationId xmlns:a16="http://schemas.microsoft.com/office/drawing/2014/main" id="{9004B753-D264-5944-AA18-303A9FD633A2}"/>
              </a:ext>
            </a:extLst>
          </p:cNvPr>
          <p:cNvSpPr/>
          <p:nvPr/>
        </p:nvSpPr>
        <p:spPr>
          <a:xfrm>
            <a:off x="10030640"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8" name="Circle">
            <a:extLst>
              <a:ext uri="{FF2B5EF4-FFF2-40B4-BE49-F238E27FC236}">
                <a16:creationId xmlns:a16="http://schemas.microsoft.com/office/drawing/2014/main" id="{95255B23-959B-DA41-979F-79F5FE828BB9}"/>
              </a:ext>
            </a:extLst>
          </p:cNvPr>
          <p:cNvSpPr/>
          <p:nvPr/>
        </p:nvSpPr>
        <p:spPr>
          <a:xfrm>
            <a:off x="10084428"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9" name="Circle">
            <a:extLst>
              <a:ext uri="{FF2B5EF4-FFF2-40B4-BE49-F238E27FC236}">
                <a16:creationId xmlns:a16="http://schemas.microsoft.com/office/drawing/2014/main" id="{AE8499DF-34A6-0B4C-A536-8B70896CC11D}"/>
              </a:ext>
            </a:extLst>
          </p:cNvPr>
          <p:cNvSpPr/>
          <p:nvPr/>
        </p:nvSpPr>
        <p:spPr>
          <a:xfrm>
            <a:off x="10174075" y="240459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0" name="Circle">
            <a:extLst>
              <a:ext uri="{FF2B5EF4-FFF2-40B4-BE49-F238E27FC236}">
                <a16:creationId xmlns:a16="http://schemas.microsoft.com/office/drawing/2014/main" id="{908C7762-9E44-5A48-81FD-5BACBD3C02DE}"/>
              </a:ext>
            </a:extLst>
          </p:cNvPr>
          <p:cNvSpPr/>
          <p:nvPr/>
        </p:nvSpPr>
        <p:spPr>
          <a:xfrm>
            <a:off x="10129252" y="25121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1" name="Circle">
            <a:extLst>
              <a:ext uri="{FF2B5EF4-FFF2-40B4-BE49-F238E27FC236}">
                <a16:creationId xmlns:a16="http://schemas.microsoft.com/office/drawing/2014/main" id="{34EE78D8-F8D7-C943-A560-A92389F907EA}"/>
              </a:ext>
            </a:extLst>
          </p:cNvPr>
          <p:cNvSpPr/>
          <p:nvPr/>
        </p:nvSpPr>
        <p:spPr>
          <a:xfrm>
            <a:off x="9976852" y="2664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2" name="Circle">
            <a:extLst>
              <a:ext uri="{FF2B5EF4-FFF2-40B4-BE49-F238E27FC236}">
                <a16:creationId xmlns:a16="http://schemas.microsoft.com/office/drawing/2014/main" id="{2F1DBAD9-359B-384A-9934-1F5B04015875}"/>
              </a:ext>
            </a:extLst>
          </p:cNvPr>
          <p:cNvSpPr/>
          <p:nvPr/>
        </p:nvSpPr>
        <p:spPr>
          <a:xfrm>
            <a:off x="10209935" y="278111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3" name="Circle">
            <a:extLst>
              <a:ext uri="{FF2B5EF4-FFF2-40B4-BE49-F238E27FC236}">
                <a16:creationId xmlns:a16="http://schemas.microsoft.com/office/drawing/2014/main" id="{977FC60F-6CEB-C344-90B6-6D59D9AF37E7}"/>
              </a:ext>
            </a:extLst>
          </p:cNvPr>
          <p:cNvSpPr/>
          <p:nvPr/>
        </p:nvSpPr>
        <p:spPr>
          <a:xfrm>
            <a:off x="10335441" y="289765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4" name="Circle">
            <a:extLst>
              <a:ext uri="{FF2B5EF4-FFF2-40B4-BE49-F238E27FC236}">
                <a16:creationId xmlns:a16="http://schemas.microsoft.com/office/drawing/2014/main" id="{81B24BAD-DD2D-EF43-B081-D90FCF77D0A6}"/>
              </a:ext>
            </a:extLst>
          </p:cNvPr>
          <p:cNvSpPr/>
          <p:nvPr/>
        </p:nvSpPr>
        <p:spPr>
          <a:xfrm>
            <a:off x="10192005" y="288868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5" name="Circle">
            <a:extLst>
              <a:ext uri="{FF2B5EF4-FFF2-40B4-BE49-F238E27FC236}">
                <a16:creationId xmlns:a16="http://schemas.microsoft.com/office/drawing/2014/main" id="{A9DE6086-9B8E-BA4A-8DE5-3C11404DDDA5}"/>
              </a:ext>
            </a:extLst>
          </p:cNvPr>
          <p:cNvSpPr/>
          <p:nvPr/>
        </p:nvSpPr>
        <p:spPr>
          <a:xfrm>
            <a:off x="1012028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6" name="Circle">
            <a:extLst>
              <a:ext uri="{FF2B5EF4-FFF2-40B4-BE49-F238E27FC236}">
                <a16:creationId xmlns:a16="http://schemas.microsoft.com/office/drawing/2014/main" id="{D0D45DBE-C628-B949-BC05-E95458DF5225}"/>
              </a:ext>
            </a:extLst>
          </p:cNvPr>
          <p:cNvSpPr/>
          <p:nvPr/>
        </p:nvSpPr>
        <p:spPr>
          <a:xfrm>
            <a:off x="994995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7" name="Circle">
            <a:extLst>
              <a:ext uri="{FF2B5EF4-FFF2-40B4-BE49-F238E27FC236}">
                <a16:creationId xmlns:a16="http://schemas.microsoft.com/office/drawing/2014/main" id="{A5F1A8C6-E88E-9648-B1DB-1EABE83744DD}"/>
              </a:ext>
            </a:extLst>
          </p:cNvPr>
          <p:cNvSpPr/>
          <p:nvPr/>
        </p:nvSpPr>
        <p:spPr>
          <a:xfrm>
            <a:off x="10263723" y="307694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8" name="Circle">
            <a:extLst>
              <a:ext uri="{FF2B5EF4-FFF2-40B4-BE49-F238E27FC236}">
                <a16:creationId xmlns:a16="http://schemas.microsoft.com/office/drawing/2014/main" id="{1C8C5619-64AE-4C4C-859E-24ABD572B613}"/>
              </a:ext>
            </a:extLst>
          </p:cNvPr>
          <p:cNvSpPr/>
          <p:nvPr/>
        </p:nvSpPr>
        <p:spPr>
          <a:xfrm>
            <a:off x="10218899" y="335485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9" name="Circle">
            <a:extLst>
              <a:ext uri="{FF2B5EF4-FFF2-40B4-BE49-F238E27FC236}">
                <a16:creationId xmlns:a16="http://schemas.microsoft.com/office/drawing/2014/main" id="{E9D576A6-AC6B-144F-8621-47CCDBDE559A}"/>
              </a:ext>
            </a:extLst>
          </p:cNvPr>
          <p:cNvSpPr/>
          <p:nvPr/>
        </p:nvSpPr>
        <p:spPr>
          <a:xfrm>
            <a:off x="10200970" y="3426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0" name="Circle">
            <a:extLst>
              <a:ext uri="{FF2B5EF4-FFF2-40B4-BE49-F238E27FC236}">
                <a16:creationId xmlns:a16="http://schemas.microsoft.com/office/drawing/2014/main" id="{A29FFC6E-3272-5147-8A18-42A92F6BD76D}"/>
              </a:ext>
            </a:extLst>
          </p:cNvPr>
          <p:cNvSpPr/>
          <p:nvPr/>
        </p:nvSpPr>
        <p:spPr>
          <a:xfrm>
            <a:off x="10183040" y="42513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1" name="Circle">
            <a:extLst>
              <a:ext uri="{FF2B5EF4-FFF2-40B4-BE49-F238E27FC236}">
                <a16:creationId xmlns:a16="http://schemas.microsoft.com/office/drawing/2014/main" id="{C01380F8-77E8-5C4B-8E55-936EF99D82B0}"/>
              </a:ext>
            </a:extLst>
          </p:cNvPr>
          <p:cNvSpPr/>
          <p:nvPr/>
        </p:nvSpPr>
        <p:spPr>
          <a:xfrm>
            <a:off x="10048570" y="428718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2" name="Circle">
            <a:extLst>
              <a:ext uri="{FF2B5EF4-FFF2-40B4-BE49-F238E27FC236}">
                <a16:creationId xmlns:a16="http://schemas.microsoft.com/office/drawing/2014/main" id="{2487A771-192C-1D4A-A6BE-DCAE6E24BB75}"/>
              </a:ext>
            </a:extLst>
          </p:cNvPr>
          <p:cNvSpPr/>
          <p:nvPr/>
        </p:nvSpPr>
        <p:spPr>
          <a:xfrm>
            <a:off x="10254758" y="5497415"/>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3" name="Circle">
            <a:extLst>
              <a:ext uri="{FF2B5EF4-FFF2-40B4-BE49-F238E27FC236}">
                <a16:creationId xmlns:a16="http://schemas.microsoft.com/office/drawing/2014/main" id="{1E90C21B-2223-8C45-84C8-A751D889C064}"/>
              </a:ext>
            </a:extLst>
          </p:cNvPr>
          <p:cNvSpPr/>
          <p:nvPr/>
        </p:nvSpPr>
        <p:spPr>
          <a:xfrm>
            <a:off x="10254758" y="562292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4" name="Circle">
            <a:extLst>
              <a:ext uri="{FF2B5EF4-FFF2-40B4-BE49-F238E27FC236}">
                <a16:creationId xmlns:a16="http://schemas.microsoft.com/office/drawing/2014/main" id="{846A040B-B82A-EC4B-BD8E-67627203D561}"/>
              </a:ext>
            </a:extLst>
          </p:cNvPr>
          <p:cNvSpPr/>
          <p:nvPr/>
        </p:nvSpPr>
        <p:spPr>
          <a:xfrm>
            <a:off x="10281652" y="573946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5" name="Circle">
            <a:extLst>
              <a:ext uri="{FF2B5EF4-FFF2-40B4-BE49-F238E27FC236}">
                <a16:creationId xmlns:a16="http://schemas.microsoft.com/office/drawing/2014/main" id="{A4B7F940-6E77-304B-B745-0A774C3DCAA5}"/>
              </a:ext>
            </a:extLst>
          </p:cNvPr>
          <p:cNvSpPr/>
          <p:nvPr/>
        </p:nvSpPr>
        <p:spPr>
          <a:xfrm>
            <a:off x="10326476" y="599047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6" name="Circle">
            <a:extLst>
              <a:ext uri="{FF2B5EF4-FFF2-40B4-BE49-F238E27FC236}">
                <a16:creationId xmlns:a16="http://schemas.microsoft.com/office/drawing/2014/main" id="{F9AF08B2-FC42-A545-BA67-09CABCB9E0F5}"/>
              </a:ext>
            </a:extLst>
          </p:cNvPr>
          <p:cNvSpPr/>
          <p:nvPr/>
        </p:nvSpPr>
        <p:spPr>
          <a:xfrm>
            <a:off x="10227864" y="617873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7" name="Circle">
            <a:extLst>
              <a:ext uri="{FF2B5EF4-FFF2-40B4-BE49-F238E27FC236}">
                <a16:creationId xmlns:a16="http://schemas.microsoft.com/office/drawing/2014/main" id="{030FC9B3-D4E6-134D-84F5-BEFC56D393BF}"/>
              </a:ext>
            </a:extLst>
          </p:cNvPr>
          <p:cNvSpPr/>
          <p:nvPr/>
        </p:nvSpPr>
        <p:spPr>
          <a:xfrm>
            <a:off x="10362335" y="631320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8" name="Rectangle 77">
            <a:extLst>
              <a:ext uri="{FF2B5EF4-FFF2-40B4-BE49-F238E27FC236}">
                <a16:creationId xmlns:a16="http://schemas.microsoft.com/office/drawing/2014/main" id="{B1C9ACC9-5410-3B4A-BCCC-67FA0C8E510E}"/>
              </a:ext>
            </a:extLst>
          </p:cNvPr>
          <p:cNvSpPr/>
          <p:nvPr/>
        </p:nvSpPr>
        <p:spPr>
          <a:xfrm rot="16200000">
            <a:off x="8228919" y="5670076"/>
            <a:ext cx="1217000" cy="369332"/>
          </a:xfrm>
          <a:prstGeom prst="rect">
            <a:avLst/>
          </a:prstGeom>
        </p:spPr>
        <p:txBody>
          <a:bodyPr wrap="none">
            <a:spAutoFit/>
          </a:bodyPr>
          <a:lstStyle/>
          <a:p>
            <a:r>
              <a:rPr lang="en-US"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Segment D</a:t>
            </a:r>
            <a:endParaRPr lang="en-US"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707117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D66C6-D51E-3544-A8C3-3E8690ABBF40}"/>
              </a:ext>
            </a:extLst>
          </p:cNvPr>
          <p:cNvPicPr>
            <a:picLocks noChangeAspect="1"/>
          </p:cNvPicPr>
          <p:nvPr/>
        </p:nvPicPr>
        <p:blipFill>
          <a:blip r:embed="rId3"/>
          <a:stretch>
            <a:fillRect/>
          </a:stretch>
        </p:blipFill>
        <p:spPr>
          <a:xfrm>
            <a:off x="8204200" y="-349677"/>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FB953860-0976-9746-B144-334D3861A0CC}"/>
              </a:ext>
            </a:extLst>
          </p:cNvPr>
          <p:cNvSpPr txBox="1"/>
          <p:nvPr/>
        </p:nvSpPr>
        <p:spPr>
          <a:xfrm>
            <a:off x="609600" y="1940795"/>
            <a:ext cx="7594600" cy="1077218"/>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4,600-yr record of tsunami inundation</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30" name="Circle">
            <a:extLst>
              <a:ext uri="{FF2B5EF4-FFF2-40B4-BE49-F238E27FC236}">
                <a16:creationId xmlns:a16="http://schemas.microsoft.com/office/drawing/2014/main" id="{BACB3E09-5286-2C41-A10D-77C44D41A4F3}"/>
              </a:ext>
            </a:extLst>
          </p:cNvPr>
          <p:cNvSpPr/>
          <p:nvPr/>
        </p:nvSpPr>
        <p:spPr>
          <a:xfrm>
            <a:off x="10594667" y="4864100"/>
            <a:ext cx="177800" cy="177800"/>
          </a:xfrm>
          <a:prstGeom prst="ellipse">
            <a:avLst/>
          </a:prstGeom>
          <a:solidFill>
            <a:srgbClr val="FFC000"/>
          </a:solidFill>
          <a:ln w="12700">
            <a:solidFill>
              <a:srgbClr val="000000"/>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pic>
        <p:nvPicPr>
          <p:cNvPr id="31" name="image30.jpg" descr="image30.jpg">
            <a:extLst>
              <a:ext uri="{FF2B5EF4-FFF2-40B4-BE49-F238E27FC236}">
                <a16:creationId xmlns:a16="http://schemas.microsoft.com/office/drawing/2014/main" id="{3C5F0C40-5392-CA44-9295-26AD93C90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3043" y="2886474"/>
            <a:ext cx="2213575" cy="3302068"/>
          </a:xfrm>
          <a:prstGeom prst="rect">
            <a:avLst/>
          </a:prstGeom>
          <a:ln w="12700"/>
        </p:spPr>
      </p:pic>
      <p:sp>
        <p:nvSpPr>
          <p:cNvPr id="32" name="Line">
            <a:extLst>
              <a:ext uri="{FF2B5EF4-FFF2-40B4-BE49-F238E27FC236}">
                <a16:creationId xmlns:a16="http://schemas.microsoft.com/office/drawing/2014/main" id="{197D5CD3-F87E-3F4D-8B87-CF41CAB625A2}"/>
              </a:ext>
            </a:extLst>
          </p:cNvPr>
          <p:cNvSpPr/>
          <p:nvPr/>
        </p:nvSpPr>
        <p:spPr>
          <a:xfrm flipV="1">
            <a:off x="9576617" y="4935794"/>
            <a:ext cx="1018049" cy="9832"/>
          </a:xfrm>
          <a:prstGeom prst="line">
            <a:avLst/>
          </a:prstGeom>
          <a:ln w="38100" cap="rnd">
            <a:solidFill>
              <a:schemeClr val="tx1">
                <a:lumMod val="65000"/>
                <a:lumOff val="35000"/>
              </a:schemeClr>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pic>
        <p:nvPicPr>
          <p:cNvPr id="33" name="image31.png" descr="image31.png">
            <a:extLst>
              <a:ext uri="{FF2B5EF4-FFF2-40B4-BE49-F238E27FC236}">
                <a16:creationId xmlns:a16="http://schemas.microsoft.com/office/drawing/2014/main" id="{694E9526-BCA4-2C44-86A0-3DC63733730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29521" y="2886475"/>
            <a:ext cx="5828277" cy="3066882"/>
          </a:xfrm>
          <a:prstGeom prst="rect">
            <a:avLst/>
          </a:prstGeom>
          <a:ln w="12700"/>
        </p:spPr>
      </p:pic>
      <p:sp>
        <p:nvSpPr>
          <p:cNvPr id="35" name="Atwater and others, 2005">
            <a:extLst>
              <a:ext uri="{FF2B5EF4-FFF2-40B4-BE49-F238E27FC236}">
                <a16:creationId xmlns:a16="http://schemas.microsoft.com/office/drawing/2014/main" id="{E6F0E410-9EFB-B24D-A621-DA3B37EFD016}"/>
              </a:ext>
            </a:extLst>
          </p:cNvPr>
          <p:cNvSpPr/>
          <p:nvPr/>
        </p:nvSpPr>
        <p:spPr>
          <a:xfrm>
            <a:off x="1529521" y="5985275"/>
            <a:ext cx="3143489"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Kelsey et al., 2005; Witter et al., 2012</a:t>
            </a:r>
          </a:p>
        </p:txBody>
      </p:sp>
      <p:sp>
        <p:nvSpPr>
          <p:cNvPr id="12" name="Coquille…">
            <a:extLst>
              <a:ext uri="{FF2B5EF4-FFF2-40B4-BE49-F238E27FC236}">
                <a16:creationId xmlns:a16="http://schemas.microsoft.com/office/drawing/2014/main" id="{6035D62E-2888-DC41-941F-564571112200}"/>
              </a:ext>
            </a:extLst>
          </p:cNvPr>
          <p:cNvSpPr/>
          <p:nvPr/>
        </p:nvSpPr>
        <p:spPr>
          <a:xfrm>
            <a:off x="10772467" y="4782991"/>
            <a:ext cx="772391"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Bradley</a:t>
            </a:r>
          </a:p>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Lake</a:t>
            </a:r>
            <a:endParaRPr dirty="0">
              <a:solidFill>
                <a:schemeClr val="bg1"/>
              </a:solidFill>
            </a:endParaRPr>
          </a:p>
        </p:txBody>
      </p:sp>
      <p:sp>
        <p:nvSpPr>
          <p:cNvPr id="13" name="Paleoseismic History of Cascadia">
            <a:extLst>
              <a:ext uri="{FF2B5EF4-FFF2-40B4-BE49-F238E27FC236}">
                <a16:creationId xmlns:a16="http://schemas.microsoft.com/office/drawing/2014/main" id="{6795C7E4-08EF-AD44-B9D7-F76AEFC4CC82}"/>
              </a:ext>
            </a:extLst>
          </p:cNvPr>
          <p:cNvSpPr txBox="1">
            <a:spLocks/>
          </p:cNvSpPr>
          <p:nvPr/>
        </p:nvSpPr>
        <p:spPr>
          <a:xfrm>
            <a:off x="400832" y="-323116"/>
            <a:ext cx="8483285" cy="272858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Comparing offshore and onshore  records of recurrence</a:t>
            </a:r>
          </a:p>
        </p:txBody>
      </p:sp>
      <p:sp>
        <p:nvSpPr>
          <p:cNvPr id="2" name="Rectangle 1">
            <a:extLst>
              <a:ext uri="{FF2B5EF4-FFF2-40B4-BE49-F238E27FC236}">
                <a16:creationId xmlns:a16="http://schemas.microsoft.com/office/drawing/2014/main" id="{39D511C3-1EE1-254C-872F-445AA44FD86E}"/>
              </a:ext>
            </a:extLst>
          </p:cNvPr>
          <p:cNvSpPr/>
          <p:nvPr/>
        </p:nvSpPr>
        <p:spPr>
          <a:xfrm>
            <a:off x="-336884" y="2886474"/>
            <a:ext cx="2079057" cy="289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55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7A4C39E-5D21-C141-97C4-B028E2083544}"/>
              </a:ext>
            </a:extLst>
          </p:cNvPr>
          <p:cNvPicPr>
            <a:picLocks noChangeAspect="1"/>
          </p:cNvPicPr>
          <p:nvPr/>
        </p:nvPicPr>
        <p:blipFill>
          <a:blip r:embed="rId3"/>
          <a:stretch>
            <a:fillRect/>
          </a:stretch>
        </p:blipFill>
        <p:spPr>
          <a:xfrm>
            <a:off x="8204200" y="-360694"/>
            <a:ext cx="4991100" cy="7686828"/>
          </a:xfrm>
          <a:prstGeom prst="rect">
            <a:avLst/>
          </a:prstGeom>
        </p:spPr>
      </p:pic>
      <p:pic>
        <p:nvPicPr>
          <p:cNvPr id="12" name="Picture 11">
            <a:extLst>
              <a:ext uri="{FF2B5EF4-FFF2-40B4-BE49-F238E27FC236}">
                <a16:creationId xmlns:a16="http://schemas.microsoft.com/office/drawing/2014/main" id="{21C46ADA-CAA7-B04C-8665-F173C85F4F23}"/>
              </a:ext>
            </a:extLst>
          </p:cNvPr>
          <p:cNvPicPr>
            <a:picLocks noChangeAspect="1"/>
          </p:cNvPicPr>
          <p:nvPr/>
        </p:nvPicPr>
        <p:blipFill>
          <a:blip r:embed="rId4"/>
          <a:stretch>
            <a:fillRect/>
          </a:stretch>
        </p:blipFill>
        <p:spPr>
          <a:xfrm>
            <a:off x="-393700" y="-723900"/>
            <a:ext cx="6350578" cy="8217648"/>
          </a:xfrm>
          <a:prstGeom prst="rect">
            <a:avLst/>
          </a:prstGeom>
        </p:spPr>
      </p:pic>
      <p:sp>
        <p:nvSpPr>
          <p:cNvPr id="30" name="Circle">
            <a:extLst>
              <a:ext uri="{FF2B5EF4-FFF2-40B4-BE49-F238E27FC236}">
                <a16:creationId xmlns:a16="http://schemas.microsoft.com/office/drawing/2014/main" id="{BACB3E09-5286-2C41-A10D-77C44D41A4F3}"/>
              </a:ext>
            </a:extLst>
          </p:cNvPr>
          <p:cNvSpPr/>
          <p:nvPr/>
        </p:nvSpPr>
        <p:spPr>
          <a:xfrm>
            <a:off x="10594667" y="4864100"/>
            <a:ext cx="177800" cy="177800"/>
          </a:xfrm>
          <a:prstGeom prst="ellipse">
            <a:avLst/>
          </a:prstGeom>
          <a:solidFill>
            <a:srgbClr val="FFC000"/>
          </a:solidFill>
          <a:ln w="12700">
            <a:solidFill>
              <a:srgbClr val="000000"/>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32" name="Line">
            <a:extLst>
              <a:ext uri="{FF2B5EF4-FFF2-40B4-BE49-F238E27FC236}">
                <a16:creationId xmlns:a16="http://schemas.microsoft.com/office/drawing/2014/main" id="{197D5CD3-F87E-3F4D-8B87-CF41CAB625A2}"/>
              </a:ext>
            </a:extLst>
          </p:cNvPr>
          <p:cNvSpPr/>
          <p:nvPr/>
        </p:nvSpPr>
        <p:spPr>
          <a:xfrm flipV="1">
            <a:off x="9060139" y="4935794"/>
            <a:ext cx="1534528" cy="14820"/>
          </a:xfrm>
          <a:prstGeom prst="line">
            <a:avLst/>
          </a:prstGeom>
          <a:ln w="38100" cap="rnd">
            <a:solidFill>
              <a:schemeClr val="tx1">
                <a:lumMod val="65000"/>
                <a:lumOff val="35000"/>
              </a:schemeClr>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5" name="Atwater and others, 2005">
            <a:extLst>
              <a:ext uri="{FF2B5EF4-FFF2-40B4-BE49-F238E27FC236}">
                <a16:creationId xmlns:a16="http://schemas.microsoft.com/office/drawing/2014/main" id="{E6F0E410-9EFB-B24D-A621-DA3B37EFD016}"/>
              </a:ext>
            </a:extLst>
          </p:cNvPr>
          <p:cNvSpPr/>
          <p:nvPr/>
        </p:nvSpPr>
        <p:spPr>
          <a:xfrm>
            <a:off x="103179" y="6534835"/>
            <a:ext cx="3191579"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Kelsey et al., 2005; Nelson et al., 2006</a:t>
            </a:r>
          </a:p>
        </p:txBody>
      </p:sp>
      <p:sp>
        <p:nvSpPr>
          <p:cNvPr id="13" name="Rectangle">
            <a:extLst>
              <a:ext uri="{FF2B5EF4-FFF2-40B4-BE49-F238E27FC236}">
                <a16:creationId xmlns:a16="http://schemas.microsoft.com/office/drawing/2014/main" id="{0D5B64C4-39B3-A549-B9D3-8A9CD625EC4B}"/>
              </a:ext>
            </a:extLst>
          </p:cNvPr>
          <p:cNvSpPr/>
          <p:nvPr/>
        </p:nvSpPr>
        <p:spPr>
          <a:xfrm>
            <a:off x="1054100" y="2171700"/>
            <a:ext cx="406400" cy="330200"/>
          </a:xfrm>
          <a:prstGeom prst="rect">
            <a:avLst/>
          </a:prstGeom>
          <a:ln w="381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5" name="Line">
            <a:extLst>
              <a:ext uri="{FF2B5EF4-FFF2-40B4-BE49-F238E27FC236}">
                <a16:creationId xmlns:a16="http://schemas.microsoft.com/office/drawing/2014/main" id="{3C2AF30E-DA8F-0F4E-90F6-A1F0D0435E26}"/>
              </a:ext>
            </a:extLst>
          </p:cNvPr>
          <p:cNvSpPr/>
          <p:nvPr/>
        </p:nvSpPr>
        <p:spPr>
          <a:xfrm>
            <a:off x="1066800" y="2523066"/>
            <a:ext cx="5020734" cy="4292601"/>
          </a:xfrm>
          <a:prstGeom prst="line">
            <a:avLst/>
          </a:prstGeom>
          <a:ln w="38100" cap="rnd">
            <a:solidFill>
              <a:srgbClr val="929292"/>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16" name="Line">
            <a:extLst>
              <a:ext uri="{FF2B5EF4-FFF2-40B4-BE49-F238E27FC236}">
                <a16:creationId xmlns:a16="http://schemas.microsoft.com/office/drawing/2014/main" id="{7947A00C-D04D-9D49-A86D-AC4CBDB80A63}"/>
              </a:ext>
            </a:extLst>
          </p:cNvPr>
          <p:cNvSpPr/>
          <p:nvPr/>
        </p:nvSpPr>
        <p:spPr>
          <a:xfrm flipV="1">
            <a:off x="999066" y="42335"/>
            <a:ext cx="5105402" cy="2116666"/>
          </a:xfrm>
          <a:prstGeom prst="line">
            <a:avLst/>
          </a:prstGeom>
          <a:ln w="38100" cap="rnd">
            <a:solidFill>
              <a:srgbClr val="929292"/>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pic>
        <p:nvPicPr>
          <p:cNvPr id="17" name="Picture 16">
            <a:extLst>
              <a:ext uri="{FF2B5EF4-FFF2-40B4-BE49-F238E27FC236}">
                <a16:creationId xmlns:a16="http://schemas.microsoft.com/office/drawing/2014/main" id="{F0FC939F-2827-0C4C-B90B-6E86CD4669BE}"/>
              </a:ext>
            </a:extLst>
          </p:cNvPr>
          <p:cNvPicPr>
            <a:picLocks noChangeAspect="1"/>
          </p:cNvPicPr>
          <p:nvPr/>
        </p:nvPicPr>
        <p:blipFill>
          <a:blip r:embed="rId5"/>
          <a:stretch>
            <a:fillRect/>
          </a:stretch>
        </p:blipFill>
        <p:spPr>
          <a:xfrm>
            <a:off x="6142568" y="0"/>
            <a:ext cx="2862536" cy="6875198"/>
          </a:xfrm>
          <a:prstGeom prst="rect">
            <a:avLst/>
          </a:prstGeom>
        </p:spPr>
      </p:pic>
      <p:sp>
        <p:nvSpPr>
          <p:cNvPr id="14" name="Coquille…">
            <a:extLst>
              <a:ext uri="{FF2B5EF4-FFF2-40B4-BE49-F238E27FC236}">
                <a16:creationId xmlns:a16="http://schemas.microsoft.com/office/drawing/2014/main" id="{F7270576-AC23-5047-A29C-AFE846E27D71}"/>
              </a:ext>
            </a:extLst>
          </p:cNvPr>
          <p:cNvSpPr/>
          <p:nvPr/>
        </p:nvSpPr>
        <p:spPr>
          <a:xfrm>
            <a:off x="10772467" y="4782991"/>
            <a:ext cx="772391"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Bradley</a:t>
            </a:r>
          </a:p>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Lake</a:t>
            </a:r>
            <a:endParaRPr dirty="0">
              <a:solidFill>
                <a:schemeClr val="bg1"/>
              </a:solidFill>
            </a:endParaRPr>
          </a:p>
        </p:txBody>
      </p:sp>
    </p:spTree>
    <p:extLst>
      <p:ext uri="{BB962C8B-B14F-4D97-AF65-F5344CB8AC3E}">
        <p14:creationId xmlns:p14="http://schemas.microsoft.com/office/powerpoint/2010/main" val="252045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395683-0EAC-F34D-819B-C3D480433AD2}"/>
              </a:ext>
            </a:extLst>
          </p:cNvPr>
          <p:cNvPicPr>
            <a:picLocks noChangeAspect="1"/>
          </p:cNvPicPr>
          <p:nvPr/>
        </p:nvPicPr>
        <p:blipFill>
          <a:blip r:embed="rId3"/>
          <a:stretch>
            <a:fillRect/>
          </a:stretch>
        </p:blipFill>
        <p:spPr>
          <a:xfrm>
            <a:off x="8219478" y="-360694"/>
            <a:ext cx="4991100" cy="7686828"/>
          </a:xfrm>
          <a:prstGeom prst="rect">
            <a:avLst/>
          </a:prstGeom>
        </p:spPr>
      </p:pic>
      <p:pic>
        <p:nvPicPr>
          <p:cNvPr id="2" name="Picture 1">
            <a:extLst>
              <a:ext uri="{FF2B5EF4-FFF2-40B4-BE49-F238E27FC236}">
                <a16:creationId xmlns:a16="http://schemas.microsoft.com/office/drawing/2014/main" id="{47FA76D5-CC91-9E47-95E7-197FE8EA48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5993" y="0"/>
            <a:ext cx="3724621" cy="6858000"/>
          </a:xfrm>
          <a:prstGeom prst="rect">
            <a:avLst/>
          </a:prstGeom>
        </p:spPr>
      </p:pic>
      <p:sp>
        <p:nvSpPr>
          <p:cNvPr id="32" name="Line">
            <a:extLst>
              <a:ext uri="{FF2B5EF4-FFF2-40B4-BE49-F238E27FC236}">
                <a16:creationId xmlns:a16="http://schemas.microsoft.com/office/drawing/2014/main" id="{197D5CD3-F87E-3F4D-8B87-CF41CAB625A2}"/>
              </a:ext>
            </a:extLst>
          </p:cNvPr>
          <p:cNvSpPr/>
          <p:nvPr/>
        </p:nvSpPr>
        <p:spPr>
          <a:xfrm flipV="1">
            <a:off x="9278754" y="4935793"/>
            <a:ext cx="1315912" cy="12709"/>
          </a:xfrm>
          <a:prstGeom prst="line">
            <a:avLst/>
          </a:prstGeom>
          <a:ln w="38100" cap="rnd">
            <a:solidFill>
              <a:schemeClr val="tx1">
                <a:lumMod val="65000"/>
                <a:lumOff val="35000"/>
              </a:schemeClr>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14" name="Coquille…">
            <a:extLst>
              <a:ext uri="{FF2B5EF4-FFF2-40B4-BE49-F238E27FC236}">
                <a16:creationId xmlns:a16="http://schemas.microsoft.com/office/drawing/2014/main" id="{F7270576-AC23-5047-A29C-AFE846E27D71}"/>
              </a:ext>
            </a:extLst>
          </p:cNvPr>
          <p:cNvSpPr/>
          <p:nvPr/>
        </p:nvSpPr>
        <p:spPr>
          <a:xfrm>
            <a:off x="10783484" y="4782991"/>
            <a:ext cx="772391"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Bradley</a:t>
            </a:r>
          </a:p>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Lake</a:t>
            </a:r>
            <a:endParaRPr dirty="0">
              <a:solidFill>
                <a:schemeClr val="bg1"/>
              </a:solidFill>
            </a:endParaRPr>
          </a:p>
        </p:txBody>
      </p:sp>
      <p:sp>
        <p:nvSpPr>
          <p:cNvPr id="35" name="Atwater and others, 2005">
            <a:extLst>
              <a:ext uri="{FF2B5EF4-FFF2-40B4-BE49-F238E27FC236}">
                <a16:creationId xmlns:a16="http://schemas.microsoft.com/office/drawing/2014/main" id="{E6F0E410-9EFB-B24D-A621-DA3B37EFD016}"/>
              </a:ext>
            </a:extLst>
          </p:cNvPr>
          <p:cNvSpPr/>
          <p:nvPr/>
        </p:nvSpPr>
        <p:spPr>
          <a:xfrm>
            <a:off x="2674523" y="6410014"/>
            <a:ext cx="3117200"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Witter et al., 2012; Priest et al., 2018</a:t>
            </a:r>
          </a:p>
        </p:txBody>
      </p:sp>
      <p:sp>
        <p:nvSpPr>
          <p:cNvPr id="8" name="Circle">
            <a:extLst>
              <a:ext uri="{FF2B5EF4-FFF2-40B4-BE49-F238E27FC236}">
                <a16:creationId xmlns:a16="http://schemas.microsoft.com/office/drawing/2014/main" id="{5FB8ABA4-59A8-624B-8CF0-C9A145AC9E82}"/>
              </a:ext>
            </a:extLst>
          </p:cNvPr>
          <p:cNvSpPr/>
          <p:nvPr/>
        </p:nvSpPr>
        <p:spPr>
          <a:xfrm>
            <a:off x="10664572" y="4686300"/>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9" name="Circle">
            <a:extLst>
              <a:ext uri="{FF2B5EF4-FFF2-40B4-BE49-F238E27FC236}">
                <a16:creationId xmlns:a16="http://schemas.microsoft.com/office/drawing/2014/main" id="{037892AA-5811-314F-AA56-51D2D7251DE1}"/>
              </a:ext>
            </a:extLst>
          </p:cNvPr>
          <p:cNvSpPr/>
          <p:nvPr/>
        </p:nvSpPr>
        <p:spPr>
          <a:xfrm>
            <a:off x="10766172" y="4114800"/>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0" name="Circle">
            <a:extLst>
              <a:ext uri="{FF2B5EF4-FFF2-40B4-BE49-F238E27FC236}">
                <a16:creationId xmlns:a16="http://schemas.microsoft.com/office/drawing/2014/main" id="{3FEAD4F6-938C-FB4A-9638-23B3BB534644}"/>
              </a:ext>
            </a:extLst>
          </p:cNvPr>
          <p:cNvSpPr/>
          <p:nvPr/>
        </p:nvSpPr>
        <p:spPr>
          <a:xfrm>
            <a:off x="10627996" y="4786884"/>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1" name="Circle">
            <a:extLst>
              <a:ext uri="{FF2B5EF4-FFF2-40B4-BE49-F238E27FC236}">
                <a16:creationId xmlns:a16="http://schemas.microsoft.com/office/drawing/2014/main" id="{A2948350-2CA5-554D-A224-FB670CF59D93}"/>
              </a:ext>
            </a:extLst>
          </p:cNvPr>
          <p:cNvSpPr/>
          <p:nvPr/>
        </p:nvSpPr>
        <p:spPr>
          <a:xfrm>
            <a:off x="10593161" y="4926221"/>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2" name="Circle">
            <a:extLst>
              <a:ext uri="{FF2B5EF4-FFF2-40B4-BE49-F238E27FC236}">
                <a16:creationId xmlns:a16="http://schemas.microsoft.com/office/drawing/2014/main" id="{FEE91BEE-AD2C-B94A-A75A-CDA2101051A0}"/>
              </a:ext>
            </a:extLst>
          </p:cNvPr>
          <p:cNvSpPr/>
          <p:nvPr/>
        </p:nvSpPr>
        <p:spPr>
          <a:xfrm>
            <a:off x="10275485" y="38989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13" name="Circle">
            <a:extLst>
              <a:ext uri="{FF2B5EF4-FFF2-40B4-BE49-F238E27FC236}">
                <a16:creationId xmlns:a16="http://schemas.microsoft.com/office/drawing/2014/main" id="{2A04E845-A095-4B48-9F6A-E437C940256A}"/>
              </a:ext>
            </a:extLst>
          </p:cNvPr>
          <p:cNvSpPr/>
          <p:nvPr/>
        </p:nvSpPr>
        <p:spPr>
          <a:xfrm>
            <a:off x="10144812" y="52451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30" name="Circle">
            <a:extLst>
              <a:ext uri="{FF2B5EF4-FFF2-40B4-BE49-F238E27FC236}">
                <a16:creationId xmlns:a16="http://schemas.microsoft.com/office/drawing/2014/main" id="{BACB3E09-5286-2C41-A10D-77C44D41A4F3}"/>
              </a:ext>
            </a:extLst>
          </p:cNvPr>
          <p:cNvSpPr/>
          <p:nvPr/>
        </p:nvSpPr>
        <p:spPr>
          <a:xfrm>
            <a:off x="10605684" y="4864100"/>
            <a:ext cx="177800" cy="177800"/>
          </a:xfrm>
          <a:prstGeom prst="ellipse">
            <a:avLst/>
          </a:prstGeom>
          <a:solidFill>
            <a:srgbClr val="FFC000"/>
          </a:solidFill>
          <a:ln w="12700">
            <a:solidFill>
              <a:srgbClr val="000000"/>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5" name="Rogue">
            <a:extLst>
              <a:ext uri="{FF2B5EF4-FFF2-40B4-BE49-F238E27FC236}">
                <a16:creationId xmlns:a16="http://schemas.microsoft.com/office/drawing/2014/main" id="{5F4F05AE-1FF6-024E-A732-FE3C6A80B623}"/>
              </a:ext>
            </a:extLst>
          </p:cNvPr>
          <p:cNvSpPr/>
          <p:nvPr/>
        </p:nvSpPr>
        <p:spPr>
          <a:xfrm>
            <a:off x="9453793" y="5161524"/>
            <a:ext cx="66684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Rogue</a:t>
            </a:r>
          </a:p>
        </p:txBody>
      </p:sp>
      <p:sp>
        <p:nvSpPr>
          <p:cNvPr id="16" name="Hydrate…">
            <a:extLst>
              <a:ext uri="{FF2B5EF4-FFF2-40B4-BE49-F238E27FC236}">
                <a16:creationId xmlns:a16="http://schemas.microsoft.com/office/drawing/2014/main" id="{A4E13AD9-0E19-DB42-8769-E996B7F2FDBD}"/>
              </a:ext>
            </a:extLst>
          </p:cNvPr>
          <p:cNvSpPr/>
          <p:nvPr/>
        </p:nvSpPr>
        <p:spPr>
          <a:xfrm>
            <a:off x="9414855" y="3657956"/>
            <a:ext cx="839974"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Hydrate</a:t>
            </a:r>
          </a:p>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Ridge</a:t>
            </a:r>
          </a:p>
        </p:txBody>
      </p:sp>
      <p:sp>
        <p:nvSpPr>
          <p:cNvPr id="17" name="Coquille…">
            <a:extLst>
              <a:ext uri="{FF2B5EF4-FFF2-40B4-BE49-F238E27FC236}">
                <a16:creationId xmlns:a16="http://schemas.microsoft.com/office/drawing/2014/main" id="{5B7418EE-2649-2B4B-8E31-E49A7B9FFDEB}"/>
              </a:ext>
            </a:extLst>
          </p:cNvPr>
          <p:cNvSpPr/>
          <p:nvPr/>
        </p:nvSpPr>
        <p:spPr>
          <a:xfrm>
            <a:off x="10948947" y="4025345"/>
            <a:ext cx="962186"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Alsea Bay</a:t>
            </a:r>
            <a:endParaRPr dirty="0">
              <a:solidFill>
                <a:schemeClr val="bg1"/>
              </a:solidFill>
            </a:endParaRPr>
          </a:p>
        </p:txBody>
      </p:sp>
      <p:sp>
        <p:nvSpPr>
          <p:cNvPr id="21" name="Paleoseismic History of Cascadia">
            <a:extLst>
              <a:ext uri="{FF2B5EF4-FFF2-40B4-BE49-F238E27FC236}">
                <a16:creationId xmlns:a16="http://schemas.microsoft.com/office/drawing/2014/main" id="{B9A89BD1-8A8E-F447-8E94-31B1C58EC8C2}"/>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Converging evidence</a:t>
            </a:r>
          </a:p>
        </p:txBody>
      </p:sp>
      <p:sp>
        <p:nvSpPr>
          <p:cNvPr id="52" name="TextBox 51">
            <a:extLst>
              <a:ext uri="{FF2B5EF4-FFF2-40B4-BE49-F238E27FC236}">
                <a16:creationId xmlns:a16="http://schemas.microsoft.com/office/drawing/2014/main" id="{566A33F2-FB44-304A-A01A-7BA451540C19}"/>
              </a:ext>
            </a:extLst>
          </p:cNvPr>
          <p:cNvSpPr txBox="1"/>
          <p:nvPr/>
        </p:nvSpPr>
        <p:spPr>
          <a:xfrm>
            <a:off x="750771" y="1421924"/>
            <a:ext cx="5040952" cy="2000548"/>
          </a:xfrm>
          <a:prstGeom prst="rect">
            <a:avLst/>
          </a:prstGeom>
          <a:noFill/>
        </p:spPr>
        <p:txBody>
          <a:bodyPr wrap="square" rtlCol="0">
            <a:spAutoFit/>
          </a:bodyPr>
          <a:lstStyle/>
          <a:p>
            <a:r>
              <a:rPr lang="en-US" sz="2800" dirty="0">
                <a:solidFill>
                  <a:schemeClr val="tx1">
                    <a:lumMod val="65000"/>
                    <a:lumOff val="35000"/>
                  </a:schemeClr>
                </a:solidFill>
                <a:latin typeface="Gill Sans" panose="020B0502020104020203" pitchFamily="34" charset="-79"/>
                <a:cs typeface="Gill Sans" panose="020B0502020104020203" pitchFamily="34" charset="-79"/>
              </a:rPr>
              <a:t>Recurrence in southern Oregon</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Offshore: 320–340 years</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Bradley Lake: ~390 years</a:t>
            </a:r>
          </a:p>
        </p:txBody>
      </p:sp>
    </p:spTree>
    <p:extLst>
      <p:ext uri="{BB962C8B-B14F-4D97-AF65-F5344CB8AC3E}">
        <p14:creationId xmlns:p14="http://schemas.microsoft.com/office/powerpoint/2010/main" val="1894497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395683-0EAC-F34D-819B-C3D480433AD2}"/>
              </a:ext>
            </a:extLst>
          </p:cNvPr>
          <p:cNvPicPr>
            <a:picLocks noChangeAspect="1"/>
          </p:cNvPicPr>
          <p:nvPr/>
        </p:nvPicPr>
        <p:blipFill>
          <a:blip r:embed="rId3"/>
          <a:stretch>
            <a:fillRect/>
          </a:stretch>
        </p:blipFill>
        <p:spPr>
          <a:xfrm>
            <a:off x="8219478" y="-360694"/>
            <a:ext cx="4991100" cy="7686828"/>
          </a:xfrm>
          <a:prstGeom prst="rect">
            <a:avLst/>
          </a:prstGeom>
        </p:spPr>
      </p:pic>
      <p:pic>
        <p:nvPicPr>
          <p:cNvPr id="2" name="Picture 1">
            <a:extLst>
              <a:ext uri="{FF2B5EF4-FFF2-40B4-BE49-F238E27FC236}">
                <a16:creationId xmlns:a16="http://schemas.microsoft.com/office/drawing/2014/main" id="{47FA76D5-CC91-9E47-95E7-197FE8EA48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5993" y="0"/>
            <a:ext cx="3724621" cy="6858000"/>
          </a:xfrm>
          <a:prstGeom prst="rect">
            <a:avLst/>
          </a:prstGeom>
        </p:spPr>
      </p:pic>
      <p:sp>
        <p:nvSpPr>
          <p:cNvPr id="32" name="Line">
            <a:extLst>
              <a:ext uri="{FF2B5EF4-FFF2-40B4-BE49-F238E27FC236}">
                <a16:creationId xmlns:a16="http://schemas.microsoft.com/office/drawing/2014/main" id="{197D5CD3-F87E-3F4D-8B87-CF41CAB625A2}"/>
              </a:ext>
            </a:extLst>
          </p:cNvPr>
          <p:cNvSpPr/>
          <p:nvPr/>
        </p:nvSpPr>
        <p:spPr>
          <a:xfrm flipV="1">
            <a:off x="9278754" y="4935793"/>
            <a:ext cx="1315912" cy="12709"/>
          </a:xfrm>
          <a:prstGeom prst="line">
            <a:avLst/>
          </a:prstGeom>
          <a:ln w="38100" cap="rnd">
            <a:solidFill>
              <a:schemeClr val="tx1">
                <a:lumMod val="65000"/>
                <a:lumOff val="35000"/>
              </a:schemeClr>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14" name="Coquille…">
            <a:extLst>
              <a:ext uri="{FF2B5EF4-FFF2-40B4-BE49-F238E27FC236}">
                <a16:creationId xmlns:a16="http://schemas.microsoft.com/office/drawing/2014/main" id="{F7270576-AC23-5047-A29C-AFE846E27D71}"/>
              </a:ext>
            </a:extLst>
          </p:cNvPr>
          <p:cNvSpPr/>
          <p:nvPr/>
        </p:nvSpPr>
        <p:spPr>
          <a:xfrm>
            <a:off x="10783484" y="4782991"/>
            <a:ext cx="772391"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Bradley</a:t>
            </a:r>
          </a:p>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Lake</a:t>
            </a:r>
            <a:endParaRPr dirty="0">
              <a:solidFill>
                <a:schemeClr val="bg1"/>
              </a:solidFill>
            </a:endParaRPr>
          </a:p>
        </p:txBody>
      </p:sp>
      <p:sp>
        <p:nvSpPr>
          <p:cNvPr id="35" name="Atwater and others, 2005">
            <a:extLst>
              <a:ext uri="{FF2B5EF4-FFF2-40B4-BE49-F238E27FC236}">
                <a16:creationId xmlns:a16="http://schemas.microsoft.com/office/drawing/2014/main" id="{E6F0E410-9EFB-B24D-A621-DA3B37EFD016}"/>
              </a:ext>
            </a:extLst>
          </p:cNvPr>
          <p:cNvSpPr/>
          <p:nvPr/>
        </p:nvSpPr>
        <p:spPr>
          <a:xfrm>
            <a:off x="2674523" y="6410014"/>
            <a:ext cx="3117200"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Witter et al., 2012; Priest et al., 2018</a:t>
            </a:r>
          </a:p>
        </p:txBody>
      </p:sp>
      <p:sp>
        <p:nvSpPr>
          <p:cNvPr id="8" name="Circle">
            <a:extLst>
              <a:ext uri="{FF2B5EF4-FFF2-40B4-BE49-F238E27FC236}">
                <a16:creationId xmlns:a16="http://schemas.microsoft.com/office/drawing/2014/main" id="{5FB8ABA4-59A8-624B-8CF0-C9A145AC9E82}"/>
              </a:ext>
            </a:extLst>
          </p:cNvPr>
          <p:cNvSpPr/>
          <p:nvPr/>
        </p:nvSpPr>
        <p:spPr>
          <a:xfrm>
            <a:off x="10664572" y="4686300"/>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9" name="Circle">
            <a:extLst>
              <a:ext uri="{FF2B5EF4-FFF2-40B4-BE49-F238E27FC236}">
                <a16:creationId xmlns:a16="http://schemas.microsoft.com/office/drawing/2014/main" id="{037892AA-5811-314F-AA56-51D2D7251DE1}"/>
              </a:ext>
            </a:extLst>
          </p:cNvPr>
          <p:cNvSpPr/>
          <p:nvPr/>
        </p:nvSpPr>
        <p:spPr>
          <a:xfrm>
            <a:off x="10766172" y="4114800"/>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0" name="Circle">
            <a:extLst>
              <a:ext uri="{FF2B5EF4-FFF2-40B4-BE49-F238E27FC236}">
                <a16:creationId xmlns:a16="http://schemas.microsoft.com/office/drawing/2014/main" id="{3FEAD4F6-938C-FB4A-9638-23B3BB534644}"/>
              </a:ext>
            </a:extLst>
          </p:cNvPr>
          <p:cNvSpPr/>
          <p:nvPr/>
        </p:nvSpPr>
        <p:spPr>
          <a:xfrm>
            <a:off x="10627996" y="4786884"/>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1" name="Circle">
            <a:extLst>
              <a:ext uri="{FF2B5EF4-FFF2-40B4-BE49-F238E27FC236}">
                <a16:creationId xmlns:a16="http://schemas.microsoft.com/office/drawing/2014/main" id="{A2948350-2CA5-554D-A224-FB670CF59D93}"/>
              </a:ext>
            </a:extLst>
          </p:cNvPr>
          <p:cNvSpPr/>
          <p:nvPr/>
        </p:nvSpPr>
        <p:spPr>
          <a:xfrm>
            <a:off x="10593161" y="4926221"/>
            <a:ext cx="177800" cy="177800"/>
          </a:xfrm>
          <a:prstGeom prst="ellipse">
            <a:avLst/>
          </a:prstGeom>
          <a:solidFill>
            <a:srgbClr val="FFC000"/>
          </a:solidFill>
          <a:ln w="12700">
            <a:solidFill>
              <a:srgbClr val="515151"/>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2" name="Circle">
            <a:extLst>
              <a:ext uri="{FF2B5EF4-FFF2-40B4-BE49-F238E27FC236}">
                <a16:creationId xmlns:a16="http://schemas.microsoft.com/office/drawing/2014/main" id="{FEE91BEE-AD2C-B94A-A75A-CDA2101051A0}"/>
              </a:ext>
            </a:extLst>
          </p:cNvPr>
          <p:cNvSpPr/>
          <p:nvPr/>
        </p:nvSpPr>
        <p:spPr>
          <a:xfrm>
            <a:off x="10275485" y="38989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13" name="Circle">
            <a:extLst>
              <a:ext uri="{FF2B5EF4-FFF2-40B4-BE49-F238E27FC236}">
                <a16:creationId xmlns:a16="http://schemas.microsoft.com/office/drawing/2014/main" id="{2A04E845-A095-4B48-9F6A-E437C940256A}"/>
              </a:ext>
            </a:extLst>
          </p:cNvPr>
          <p:cNvSpPr/>
          <p:nvPr/>
        </p:nvSpPr>
        <p:spPr>
          <a:xfrm>
            <a:off x="10144812" y="52451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30" name="Circle">
            <a:extLst>
              <a:ext uri="{FF2B5EF4-FFF2-40B4-BE49-F238E27FC236}">
                <a16:creationId xmlns:a16="http://schemas.microsoft.com/office/drawing/2014/main" id="{BACB3E09-5286-2C41-A10D-77C44D41A4F3}"/>
              </a:ext>
            </a:extLst>
          </p:cNvPr>
          <p:cNvSpPr/>
          <p:nvPr/>
        </p:nvSpPr>
        <p:spPr>
          <a:xfrm>
            <a:off x="10605684" y="4864100"/>
            <a:ext cx="177800" cy="177800"/>
          </a:xfrm>
          <a:prstGeom prst="ellipse">
            <a:avLst/>
          </a:prstGeom>
          <a:solidFill>
            <a:srgbClr val="FFC000"/>
          </a:solidFill>
          <a:ln w="12700">
            <a:solidFill>
              <a:srgbClr val="000000"/>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5" name="Rogue">
            <a:extLst>
              <a:ext uri="{FF2B5EF4-FFF2-40B4-BE49-F238E27FC236}">
                <a16:creationId xmlns:a16="http://schemas.microsoft.com/office/drawing/2014/main" id="{5F4F05AE-1FF6-024E-A732-FE3C6A80B623}"/>
              </a:ext>
            </a:extLst>
          </p:cNvPr>
          <p:cNvSpPr/>
          <p:nvPr/>
        </p:nvSpPr>
        <p:spPr>
          <a:xfrm>
            <a:off x="9453793" y="5161524"/>
            <a:ext cx="66684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Rogue</a:t>
            </a:r>
          </a:p>
        </p:txBody>
      </p:sp>
      <p:sp>
        <p:nvSpPr>
          <p:cNvPr id="16" name="Hydrate…">
            <a:extLst>
              <a:ext uri="{FF2B5EF4-FFF2-40B4-BE49-F238E27FC236}">
                <a16:creationId xmlns:a16="http://schemas.microsoft.com/office/drawing/2014/main" id="{A4E13AD9-0E19-DB42-8769-E996B7F2FDBD}"/>
              </a:ext>
            </a:extLst>
          </p:cNvPr>
          <p:cNvSpPr/>
          <p:nvPr/>
        </p:nvSpPr>
        <p:spPr>
          <a:xfrm>
            <a:off x="9414855" y="3657956"/>
            <a:ext cx="839974"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Hydrate</a:t>
            </a:r>
          </a:p>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Ridge</a:t>
            </a:r>
          </a:p>
        </p:txBody>
      </p:sp>
      <p:sp>
        <p:nvSpPr>
          <p:cNvPr id="17" name="Coquille…">
            <a:extLst>
              <a:ext uri="{FF2B5EF4-FFF2-40B4-BE49-F238E27FC236}">
                <a16:creationId xmlns:a16="http://schemas.microsoft.com/office/drawing/2014/main" id="{5B7418EE-2649-2B4B-8E31-E49A7B9FFDEB}"/>
              </a:ext>
            </a:extLst>
          </p:cNvPr>
          <p:cNvSpPr/>
          <p:nvPr/>
        </p:nvSpPr>
        <p:spPr>
          <a:xfrm>
            <a:off x="10948947" y="4025345"/>
            <a:ext cx="962186"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Alsea Bay</a:t>
            </a:r>
            <a:endParaRPr dirty="0">
              <a:solidFill>
                <a:schemeClr val="bg1"/>
              </a:solidFill>
            </a:endParaRPr>
          </a:p>
        </p:txBody>
      </p:sp>
      <p:sp>
        <p:nvSpPr>
          <p:cNvPr id="20" name="TextBox 19">
            <a:extLst>
              <a:ext uri="{FF2B5EF4-FFF2-40B4-BE49-F238E27FC236}">
                <a16:creationId xmlns:a16="http://schemas.microsoft.com/office/drawing/2014/main" id="{7B779E45-C960-C048-928D-FCE114C335EA}"/>
              </a:ext>
            </a:extLst>
          </p:cNvPr>
          <p:cNvSpPr txBox="1"/>
          <p:nvPr/>
        </p:nvSpPr>
        <p:spPr>
          <a:xfrm>
            <a:off x="750771" y="1421924"/>
            <a:ext cx="5040952" cy="4031873"/>
          </a:xfrm>
          <a:prstGeom prst="rect">
            <a:avLst/>
          </a:prstGeom>
          <a:noFill/>
        </p:spPr>
        <p:txBody>
          <a:bodyPr wrap="square" rtlCol="0">
            <a:spAutoFit/>
          </a:bodyPr>
          <a:lstStyle/>
          <a:p>
            <a:r>
              <a:rPr lang="en-US" sz="2800" dirty="0">
                <a:solidFill>
                  <a:schemeClr val="tx1">
                    <a:lumMod val="65000"/>
                    <a:lumOff val="35000"/>
                  </a:schemeClr>
                </a:solidFill>
                <a:latin typeface="Gill Sans" panose="020B0502020104020203" pitchFamily="34" charset="-79"/>
                <a:cs typeface="Gill Sans" panose="020B0502020104020203" pitchFamily="34" charset="-79"/>
              </a:rPr>
              <a:t>Recurrence in southern Oregon</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Offshore: 320–340 years</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Bradley Lake: ~390 years</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800" dirty="0">
                <a:solidFill>
                  <a:srgbClr val="00B050"/>
                </a:solidFill>
                <a:latin typeface="Gill Sans" panose="020B0502020104020203" pitchFamily="34" charset="-79"/>
                <a:cs typeface="Gill Sans" panose="020B0502020104020203" pitchFamily="34" charset="-79"/>
              </a:rPr>
              <a:t>Both datasets support shorter recurrence intervals in southern Cascadia</a:t>
            </a:r>
            <a:endParaRPr lang="en-US" sz="2400" dirty="0">
              <a:solidFill>
                <a:srgbClr val="00B050"/>
              </a:solidFill>
              <a:latin typeface="Gill Sans" panose="020B0502020104020203" pitchFamily="34" charset="-79"/>
              <a:cs typeface="Gill Sans" panose="020B0502020104020203" pitchFamily="34" charset="-79"/>
            </a:endParaRPr>
          </a:p>
        </p:txBody>
      </p:sp>
      <p:cxnSp>
        <p:nvCxnSpPr>
          <p:cNvPr id="4" name="Straight Connector 3">
            <a:extLst>
              <a:ext uri="{FF2B5EF4-FFF2-40B4-BE49-F238E27FC236}">
                <a16:creationId xmlns:a16="http://schemas.microsoft.com/office/drawing/2014/main" id="{C5F207B3-017D-6349-8AC5-06E9EC0283A2}"/>
              </a:ext>
            </a:extLst>
          </p:cNvPr>
          <p:cNvCxnSpPr/>
          <p:nvPr/>
        </p:nvCxnSpPr>
        <p:spPr>
          <a:xfrm>
            <a:off x="6054291" y="962526"/>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1" name="Paleoseismic History of Cascadia">
            <a:extLst>
              <a:ext uri="{FF2B5EF4-FFF2-40B4-BE49-F238E27FC236}">
                <a16:creationId xmlns:a16="http://schemas.microsoft.com/office/drawing/2014/main" id="{B9A89BD1-8A8E-F447-8E94-31B1C58EC8C2}"/>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Converging evidence</a:t>
            </a:r>
          </a:p>
        </p:txBody>
      </p:sp>
      <p:cxnSp>
        <p:nvCxnSpPr>
          <p:cNvPr id="24" name="Straight Connector 23">
            <a:extLst>
              <a:ext uri="{FF2B5EF4-FFF2-40B4-BE49-F238E27FC236}">
                <a16:creationId xmlns:a16="http://schemas.microsoft.com/office/drawing/2014/main" id="{7A5AB8ED-C964-7D4A-9EA2-81DD7B6C1F0A}"/>
              </a:ext>
            </a:extLst>
          </p:cNvPr>
          <p:cNvCxnSpPr/>
          <p:nvPr/>
        </p:nvCxnSpPr>
        <p:spPr>
          <a:xfrm>
            <a:off x="6054291" y="1434163"/>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A97F68-6ED9-FB49-BA32-E6F04030BA6A}"/>
              </a:ext>
            </a:extLst>
          </p:cNvPr>
          <p:cNvCxnSpPr/>
          <p:nvPr/>
        </p:nvCxnSpPr>
        <p:spPr>
          <a:xfrm>
            <a:off x="6054291" y="1713296"/>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48E66B-9364-D241-AD16-F6BB11D3E314}"/>
              </a:ext>
            </a:extLst>
          </p:cNvPr>
          <p:cNvCxnSpPr/>
          <p:nvPr/>
        </p:nvCxnSpPr>
        <p:spPr>
          <a:xfrm>
            <a:off x="6054291" y="2059806"/>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DDCF42-3709-594C-A37A-B5A37F32DE69}"/>
              </a:ext>
            </a:extLst>
          </p:cNvPr>
          <p:cNvCxnSpPr/>
          <p:nvPr/>
        </p:nvCxnSpPr>
        <p:spPr>
          <a:xfrm>
            <a:off x="6054291" y="2858702"/>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023CB0-7EF4-0F45-B4C7-A0069EE4561A}"/>
              </a:ext>
            </a:extLst>
          </p:cNvPr>
          <p:cNvCxnSpPr/>
          <p:nvPr/>
        </p:nvCxnSpPr>
        <p:spPr>
          <a:xfrm>
            <a:off x="6054291" y="3214837"/>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10BB0DF-8085-5041-836A-D68F4378E04F}"/>
              </a:ext>
            </a:extLst>
          </p:cNvPr>
          <p:cNvCxnSpPr/>
          <p:nvPr/>
        </p:nvCxnSpPr>
        <p:spPr>
          <a:xfrm>
            <a:off x="6054291" y="3532470"/>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D64DE9-7F13-A14A-8A97-EBFD64AC135E}"/>
              </a:ext>
            </a:extLst>
          </p:cNvPr>
          <p:cNvCxnSpPr/>
          <p:nvPr/>
        </p:nvCxnSpPr>
        <p:spPr>
          <a:xfrm>
            <a:off x="6054291" y="3955982"/>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925EEE-074D-8849-958A-C24D547A9D0E}"/>
              </a:ext>
            </a:extLst>
          </p:cNvPr>
          <p:cNvCxnSpPr/>
          <p:nvPr/>
        </p:nvCxnSpPr>
        <p:spPr>
          <a:xfrm>
            <a:off x="6054291" y="4485371"/>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D6CC4B0-3D51-224D-A4BC-54596E18499E}"/>
              </a:ext>
            </a:extLst>
          </p:cNvPr>
          <p:cNvCxnSpPr/>
          <p:nvPr/>
        </p:nvCxnSpPr>
        <p:spPr>
          <a:xfrm>
            <a:off x="6054291" y="5544150"/>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320366-CAFC-2641-8249-799E73404972}"/>
              </a:ext>
            </a:extLst>
          </p:cNvPr>
          <p:cNvCxnSpPr/>
          <p:nvPr/>
        </p:nvCxnSpPr>
        <p:spPr>
          <a:xfrm>
            <a:off x="6054291" y="5871409"/>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76E357-0A5E-9643-93EA-FC04458DEDE3}"/>
              </a:ext>
            </a:extLst>
          </p:cNvPr>
          <p:cNvCxnSpPr/>
          <p:nvPr/>
        </p:nvCxnSpPr>
        <p:spPr>
          <a:xfrm>
            <a:off x="6054291" y="6497051"/>
            <a:ext cx="312821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7066580-FF41-284D-A1C8-836BFF6A2A8F}"/>
              </a:ext>
            </a:extLst>
          </p:cNvPr>
          <p:cNvCxnSpPr/>
          <p:nvPr/>
        </p:nvCxnSpPr>
        <p:spPr>
          <a:xfrm>
            <a:off x="6054291" y="1581362"/>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87BA722-C2FC-114F-AEC5-4E219554197C}"/>
              </a:ext>
            </a:extLst>
          </p:cNvPr>
          <p:cNvCxnSpPr/>
          <p:nvPr/>
        </p:nvCxnSpPr>
        <p:spPr>
          <a:xfrm>
            <a:off x="6054291" y="2156059"/>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1B1E9D-EA7E-BA4F-BC63-099DC66FDC9A}"/>
              </a:ext>
            </a:extLst>
          </p:cNvPr>
          <p:cNvCxnSpPr/>
          <p:nvPr/>
        </p:nvCxnSpPr>
        <p:spPr>
          <a:xfrm>
            <a:off x="6054291" y="2377440"/>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9F1235-36EC-3D4C-BC2C-5B0AFDFEA0D5}"/>
              </a:ext>
            </a:extLst>
          </p:cNvPr>
          <p:cNvCxnSpPr/>
          <p:nvPr/>
        </p:nvCxnSpPr>
        <p:spPr>
          <a:xfrm>
            <a:off x="6054291" y="2579571"/>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E0CED2-F499-9644-BE21-F4F2B195BC67}"/>
              </a:ext>
            </a:extLst>
          </p:cNvPr>
          <p:cNvCxnSpPr/>
          <p:nvPr/>
        </p:nvCxnSpPr>
        <p:spPr>
          <a:xfrm>
            <a:off x="6054291" y="4754881"/>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967806-93A9-0F47-AEA7-7A29F7E6F8CE}"/>
              </a:ext>
            </a:extLst>
          </p:cNvPr>
          <p:cNvCxnSpPr/>
          <p:nvPr/>
        </p:nvCxnSpPr>
        <p:spPr>
          <a:xfrm>
            <a:off x="6054291" y="4918510"/>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E8219E-F16F-B145-BAFD-4D611C7E41C6}"/>
              </a:ext>
            </a:extLst>
          </p:cNvPr>
          <p:cNvCxnSpPr/>
          <p:nvPr/>
        </p:nvCxnSpPr>
        <p:spPr>
          <a:xfrm>
            <a:off x="6054291" y="5024388"/>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BAD15A-F3CC-D342-8509-B3EBA6EC537E}"/>
              </a:ext>
            </a:extLst>
          </p:cNvPr>
          <p:cNvCxnSpPr/>
          <p:nvPr/>
        </p:nvCxnSpPr>
        <p:spPr>
          <a:xfrm>
            <a:off x="6054291" y="5332397"/>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02399F-6163-BE4B-9240-7F67DE24D461}"/>
              </a:ext>
            </a:extLst>
          </p:cNvPr>
          <p:cNvCxnSpPr>
            <a:cxnSpLocks/>
          </p:cNvCxnSpPr>
          <p:nvPr/>
        </p:nvCxnSpPr>
        <p:spPr>
          <a:xfrm>
            <a:off x="7170821" y="2974207"/>
            <a:ext cx="201168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78B267-2D50-D74B-996E-022685B28809}"/>
              </a:ext>
            </a:extLst>
          </p:cNvPr>
          <p:cNvCxnSpPr>
            <a:cxnSpLocks/>
          </p:cNvCxnSpPr>
          <p:nvPr/>
        </p:nvCxnSpPr>
        <p:spPr>
          <a:xfrm>
            <a:off x="7834964" y="3368843"/>
            <a:ext cx="1347537"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AD2E896-332B-9848-A9D5-13ABBAAB1C09}"/>
              </a:ext>
            </a:extLst>
          </p:cNvPr>
          <p:cNvCxnSpPr>
            <a:cxnSpLocks/>
          </p:cNvCxnSpPr>
          <p:nvPr/>
        </p:nvCxnSpPr>
        <p:spPr>
          <a:xfrm>
            <a:off x="7517331" y="3696102"/>
            <a:ext cx="166517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54839B2-32FB-8A4D-A332-001CFEFE141B}"/>
              </a:ext>
            </a:extLst>
          </p:cNvPr>
          <p:cNvCxnSpPr>
            <a:cxnSpLocks/>
          </p:cNvCxnSpPr>
          <p:nvPr/>
        </p:nvCxnSpPr>
        <p:spPr>
          <a:xfrm>
            <a:off x="7517331" y="3859732"/>
            <a:ext cx="166517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94DD58C-E3DF-CE40-8F07-31F46C313233}"/>
              </a:ext>
            </a:extLst>
          </p:cNvPr>
          <p:cNvCxnSpPr/>
          <p:nvPr/>
        </p:nvCxnSpPr>
        <p:spPr>
          <a:xfrm>
            <a:off x="6054291" y="4254367"/>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A5C678-0E68-7A4A-9339-FB96CEAD125B}"/>
              </a:ext>
            </a:extLst>
          </p:cNvPr>
          <p:cNvCxnSpPr>
            <a:cxnSpLocks/>
          </p:cNvCxnSpPr>
          <p:nvPr/>
        </p:nvCxnSpPr>
        <p:spPr>
          <a:xfrm>
            <a:off x="8017844" y="4369871"/>
            <a:ext cx="1164657"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41AB1BD-BBB5-9C4E-A67F-02579E3FB5E3}"/>
              </a:ext>
            </a:extLst>
          </p:cNvPr>
          <p:cNvCxnSpPr/>
          <p:nvPr/>
        </p:nvCxnSpPr>
        <p:spPr>
          <a:xfrm>
            <a:off x="6054291" y="1876926"/>
            <a:ext cx="312821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80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D66C6-D51E-3544-A8C3-3E8690ABBF40}"/>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Discovery Bay, Washington</a:t>
            </a:r>
          </a:p>
        </p:txBody>
      </p:sp>
      <p:sp>
        <p:nvSpPr>
          <p:cNvPr id="7" name="TextBox 6">
            <a:extLst>
              <a:ext uri="{FF2B5EF4-FFF2-40B4-BE49-F238E27FC236}">
                <a16:creationId xmlns:a16="http://schemas.microsoft.com/office/drawing/2014/main" id="{FB953860-0976-9746-B144-334D3861A0CC}"/>
              </a:ext>
            </a:extLst>
          </p:cNvPr>
          <p:cNvSpPr txBox="1"/>
          <p:nvPr/>
        </p:nvSpPr>
        <p:spPr>
          <a:xfrm>
            <a:off x="609600" y="1244009"/>
            <a:ext cx="7594600" cy="3539430"/>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2,500-yr record of tsunami inundation</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- 9 tsunami deposits</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Tidal marsh traps</a:t>
            </a: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tsunami deposits</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 Bed 2 precisely </a:t>
            </a: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dated</a:t>
            </a:r>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30" name="Circle">
            <a:extLst>
              <a:ext uri="{FF2B5EF4-FFF2-40B4-BE49-F238E27FC236}">
                <a16:creationId xmlns:a16="http://schemas.microsoft.com/office/drawing/2014/main" id="{BACB3E09-5286-2C41-A10D-77C44D41A4F3}"/>
              </a:ext>
            </a:extLst>
          </p:cNvPr>
          <p:cNvSpPr/>
          <p:nvPr/>
        </p:nvSpPr>
        <p:spPr>
          <a:xfrm>
            <a:off x="11183459" y="1901266"/>
            <a:ext cx="177800" cy="177800"/>
          </a:xfrm>
          <a:prstGeom prst="ellipse">
            <a:avLst/>
          </a:prstGeom>
          <a:solidFill>
            <a:srgbClr val="FFC000"/>
          </a:solidFill>
          <a:ln w="12700">
            <a:solidFill>
              <a:srgbClr val="000000"/>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32" name="Line">
            <a:extLst>
              <a:ext uri="{FF2B5EF4-FFF2-40B4-BE49-F238E27FC236}">
                <a16:creationId xmlns:a16="http://schemas.microsoft.com/office/drawing/2014/main" id="{197D5CD3-F87E-3F4D-8B87-CF41CAB625A2}"/>
              </a:ext>
            </a:extLst>
          </p:cNvPr>
          <p:cNvSpPr/>
          <p:nvPr/>
        </p:nvSpPr>
        <p:spPr>
          <a:xfrm flipV="1">
            <a:off x="9693831" y="2035204"/>
            <a:ext cx="1489628" cy="986670"/>
          </a:xfrm>
          <a:prstGeom prst="line">
            <a:avLst/>
          </a:prstGeom>
          <a:ln w="38100" cap="rnd">
            <a:solidFill>
              <a:schemeClr val="tx1">
                <a:lumMod val="65000"/>
                <a:lumOff val="35000"/>
              </a:schemeClr>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5" name="Atwater and others, 2005">
            <a:extLst>
              <a:ext uri="{FF2B5EF4-FFF2-40B4-BE49-F238E27FC236}">
                <a16:creationId xmlns:a16="http://schemas.microsoft.com/office/drawing/2014/main" id="{E6F0E410-9EFB-B24D-A621-DA3B37EFD016}"/>
              </a:ext>
            </a:extLst>
          </p:cNvPr>
          <p:cNvSpPr/>
          <p:nvPr/>
        </p:nvSpPr>
        <p:spPr>
          <a:xfrm>
            <a:off x="1127151" y="5115548"/>
            <a:ext cx="2775183"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Garrison-Laney and Miller, 2017 </a:t>
            </a:r>
          </a:p>
        </p:txBody>
      </p:sp>
      <p:sp>
        <p:nvSpPr>
          <p:cNvPr id="12" name="Coquille…">
            <a:extLst>
              <a:ext uri="{FF2B5EF4-FFF2-40B4-BE49-F238E27FC236}">
                <a16:creationId xmlns:a16="http://schemas.microsoft.com/office/drawing/2014/main" id="{6035D62E-2888-DC41-941F-564571112200}"/>
              </a:ext>
            </a:extLst>
          </p:cNvPr>
          <p:cNvSpPr/>
          <p:nvPr/>
        </p:nvSpPr>
        <p:spPr>
          <a:xfrm>
            <a:off x="11041452" y="2533828"/>
            <a:ext cx="1021113"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Discovery</a:t>
            </a:r>
          </a:p>
          <a:p>
            <a:pPr algn="ct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Bay</a:t>
            </a:r>
            <a:endParaRPr dirty="0">
              <a:solidFill>
                <a:schemeClr val="bg1"/>
              </a:solidFill>
            </a:endParaRPr>
          </a:p>
        </p:txBody>
      </p:sp>
      <p:pic>
        <p:nvPicPr>
          <p:cNvPr id="2" name="Picture 1">
            <a:extLst>
              <a:ext uri="{FF2B5EF4-FFF2-40B4-BE49-F238E27FC236}">
                <a16:creationId xmlns:a16="http://schemas.microsoft.com/office/drawing/2014/main" id="{7E4C63EC-EEF3-E349-B21E-FC81F58192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4372" y="2048576"/>
            <a:ext cx="5689458" cy="4778934"/>
          </a:xfrm>
          <a:prstGeom prst="rect">
            <a:avLst/>
          </a:prstGeom>
        </p:spPr>
      </p:pic>
    </p:spTree>
    <p:extLst>
      <p:ext uri="{BB962C8B-B14F-4D97-AF65-F5344CB8AC3E}">
        <p14:creationId xmlns:p14="http://schemas.microsoft.com/office/powerpoint/2010/main" val="211800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E8CA7-FD77-0F46-8EF1-4D97CCA625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04869" y="2233011"/>
            <a:ext cx="7982262" cy="2882537"/>
          </a:xfrm>
          <a:prstGeom prst="rect">
            <a:avLst/>
          </a:prstGeom>
        </p:spPr>
      </p:pic>
      <p:pic>
        <p:nvPicPr>
          <p:cNvPr id="3" name="Picture 2">
            <a:extLst>
              <a:ext uri="{FF2B5EF4-FFF2-40B4-BE49-F238E27FC236}">
                <a16:creationId xmlns:a16="http://schemas.microsoft.com/office/drawing/2014/main" id="{4CED66C6-D51E-3544-A8C3-3E8690ABBF40}"/>
              </a:ext>
            </a:extLst>
          </p:cNvPr>
          <p:cNvPicPr>
            <a:picLocks noChangeAspect="1"/>
          </p:cNvPicPr>
          <p:nvPr/>
        </p:nvPicPr>
        <p:blipFill>
          <a:blip r:embed="rId4"/>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Discovery Bay, Washington</a:t>
            </a:r>
          </a:p>
        </p:txBody>
      </p:sp>
      <p:sp>
        <p:nvSpPr>
          <p:cNvPr id="7" name="TextBox 6">
            <a:extLst>
              <a:ext uri="{FF2B5EF4-FFF2-40B4-BE49-F238E27FC236}">
                <a16:creationId xmlns:a16="http://schemas.microsoft.com/office/drawing/2014/main" id="{FB953860-0976-9746-B144-334D3861A0CC}"/>
              </a:ext>
            </a:extLst>
          </p:cNvPr>
          <p:cNvSpPr txBox="1"/>
          <p:nvPr/>
        </p:nvSpPr>
        <p:spPr>
          <a:xfrm>
            <a:off x="1008542" y="1244009"/>
            <a:ext cx="7594600" cy="1077218"/>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More precise age obtained for Bed 2</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30" name="Circle">
            <a:extLst>
              <a:ext uri="{FF2B5EF4-FFF2-40B4-BE49-F238E27FC236}">
                <a16:creationId xmlns:a16="http://schemas.microsoft.com/office/drawing/2014/main" id="{BACB3E09-5286-2C41-A10D-77C44D41A4F3}"/>
              </a:ext>
            </a:extLst>
          </p:cNvPr>
          <p:cNvSpPr/>
          <p:nvPr/>
        </p:nvSpPr>
        <p:spPr>
          <a:xfrm>
            <a:off x="11183459" y="1901266"/>
            <a:ext cx="177800" cy="177800"/>
          </a:xfrm>
          <a:prstGeom prst="ellipse">
            <a:avLst/>
          </a:prstGeom>
          <a:solidFill>
            <a:srgbClr val="FFC000"/>
          </a:solidFill>
          <a:ln w="12700">
            <a:solidFill>
              <a:srgbClr val="000000"/>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32" name="Line">
            <a:extLst>
              <a:ext uri="{FF2B5EF4-FFF2-40B4-BE49-F238E27FC236}">
                <a16:creationId xmlns:a16="http://schemas.microsoft.com/office/drawing/2014/main" id="{197D5CD3-F87E-3F4D-8B87-CF41CAB625A2}"/>
              </a:ext>
            </a:extLst>
          </p:cNvPr>
          <p:cNvSpPr/>
          <p:nvPr/>
        </p:nvSpPr>
        <p:spPr>
          <a:xfrm flipV="1">
            <a:off x="10050723" y="2035204"/>
            <a:ext cx="1132735" cy="750278"/>
          </a:xfrm>
          <a:prstGeom prst="line">
            <a:avLst/>
          </a:prstGeom>
          <a:ln w="38100" cap="rnd">
            <a:solidFill>
              <a:schemeClr val="tx1">
                <a:lumMod val="65000"/>
                <a:lumOff val="35000"/>
              </a:schemeClr>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5" name="Atwater and others, 2005">
            <a:extLst>
              <a:ext uri="{FF2B5EF4-FFF2-40B4-BE49-F238E27FC236}">
                <a16:creationId xmlns:a16="http://schemas.microsoft.com/office/drawing/2014/main" id="{E6F0E410-9EFB-B24D-A621-DA3B37EFD016}"/>
              </a:ext>
            </a:extLst>
          </p:cNvPr>
          <p:cNvSpPr/>
          <p:nvPr/>
        </p:nvSpPr>
        <p:spPr>
          <a:xfrm>
            <a:off x="1127151" y="5115548"/>
            <a:ext cx="2775183"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Garrison-Laney and Miller, 2017 </a:t>
            </a:r>
          </a:p>
        </p:txBody>
      </p:sp>
      <p:sp>
        <p:nvSpPr>
          <p:cNvPr id="12" name="Coquille…">
            <a:extLst>
              <a:ext uri="{FF2B5EF4-FFF2-40B4-BE49-F238E27FC236}">
                <a16:creationId xmlns:a16="http://schemas.microsoft.com/office/drawing/2014/main" id="{6035D62E-2888-DC41-941F-564571112200}"/>
              </a:ext>
            </a:extLst>
          </p:cNvPr>
          <p:cNvSpPr/>
          <p:nvPr/>
        </p:nvSpPr>
        <p:spPr>
          <a:xfrm>
            <a:off x="11041452" y="2533828"/>
            <a:ext cx="1021113"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Discovery</a:t>
            </a:r>
          </a:p>
          <a:p>
            <a:pPr algn="ctr">
              <a:defRPr>
                <a:solidFill>
                  <a:srgbClr val="515151"/>
                </a:solidFill>
                <a:uFill>
                  <a:solidFill>
                    <a:srgbClr val="515151"/>
                  </a:solidFill>
                </a:uFill>
                <a:latin typeface="Gill Sans"/>
                <a:ea typeface="Gill Sans"/>
                <a:cs typeface="Gill Sans"/>
                <a:sym typeface="Gill Sans"/>
              </a:defRPr>
            </a:pPr>
            <a:r>
              <a:rPr lang="en-US" dirty="0">
                <a:solidFill>
                  <a:schemeClr val="bg1"/>
                </a:solidFill>
              </a:rPr>
              <a:t>Bay</a:t>
            </a:r>
            <a:endParaRPr dirty="0">
              <a:solidFill>
                <a:schemeClr val="bg1"/>
              </a:solidFill>
            </a:endParaRPr>
          </a:p>
        </p:txBody>
      </p:sp>
    </p:spTree>
    <p:extLst>
      <p:ext uri="{BB962C8B-B14F-4D97-AF65-F5344CB8AC3E}">
        <p14:creationId xmlns:p14="http://schemas.microsoft.com/office/powerpoint/2010/main" val="150721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ED66C6-D51E-3544-A8C3-3E8690ABBF40}"/>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Atwater and others, 2005">
            <a:extLst>
              <a:ext uri="{FF2B5EF4-FFF2-40B4-BE49-F238E27FC236}">
                <a16:creationId xmlns:a16="http://schemas.microsoft.com/office/drawing/2014/main" id="{E6F0E410-9EFB-B24D-A621-DA3B37EFD016}"/>
              </a:ext>
            </a:extLst>
          </p:cNvPr>
          <p:cNvSpPr/>
          <p:nvPr/>
        </p:nvSpPr>
        <p:spPr>
          <a:xfrm>
            <a:off x="7443757" y="5634138"/>
            <a:ext cx="2775183"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Garrison-Laney and Miller, 2017 </a:t>
            </a:r>
          </a:p>
        </p:txBody>
      </p:sp>
      <p:pic>
        <p:nvPicPr>
          <p:cNvPr id="2" name="Picture 1">
            <a:extLst>
              <a:ext uri="{FF2B5EF4-FFF2-40B4-BE49-F238E27FC236}">
                <a16:creationId xmlns:a16="http://schemas.microsoft.com/office/drawing/2014/main" id="{4F4023D5-3130-5748-AD68-95069953B367}"/>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l="-104"/>
          <a:stretch/>
        </p:blipFill>
        <p:spPr>
          <a:xfrm>
            <a:off x="7654834" y="299697"/>
            <a:ext cx="4127863" cy="4611940"/>
          </a:xfrm>
          <a:prstGeom prst="rect">
            <a:avLst/>
          </a:prstGeom>
        </p:spPr>
      </p:pic>
      <p:pic>
        <p:nvPicPr>
          <p:cNvPr id="5" name="Picture 4">
            <a:extLst>
              <a:ext uri="{FF2B5EF4-FFF2-40B4-BE49-F238E27FC236}">
                <a16:creationId xmlns:a16="http://schemas.microsoft.com/office/drawing/2014/main" id="{C38AB81D-F22B-2447-8BDC-4D38735AE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752" y="77171"/>
            <a:ext cx="7073819" cy="6681248"/>
          </a:xfrm>
          <a:prstGeom prst="rect">
            <a:avLst/>
          </a:prstGeom>
        </p:spPr>
      </p:pic>
      <p:sp>
        <p:nvSpPr>
          <p:cNvPr id="6" name="Rectangle 5">
            <a:extLst>
              <a:ext uri="{FF2B5EF4-FFF2-40B4-BE49-F238E27FC236}">
                <a16:creationId xmlns:a16="http://schemas.microsoft.com/office/drawing/2014/main" id="{4796B647-C67A-5847-B760-A28A303C4B9C}"/>
              </a:ext>
            </a:extLst>
          </p:cNvPr>
          <p:cNvSpPr/>
          <p:nvPr/>
        </p:nvSpPr>
        <p:spPr>
          <a:xfrm>
            <a:off x="-246888" y="5285232"/>
            <a:ext cx="621792" cy="1700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3DEE39-516D-9D4B-B257-9ED17EE8EAD8}"/>
              </a:ext>
            </a:extLst>
          </p:cNvPr>
          <p:cNvSpPr/>
          <p:nvPr/>
        </p:nvSpPr>
        <p:spPr>
          <a:xfrm>
            <a:off x="343036" y="3840480"/>
            <a:ext cx="6597591" cy="4138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5966EB-03AC-1E40-BFFA-72FBE0C0822A}"/>
              </a:ext>
            </a:extLst>
          </p:cNvPr>
          <p:cNvSpPr/>
          <p:nvPr/>
        </p:nvSpPr>
        <p:spPr>
          <a:xfrm rot="16200000">
            <a:off x="4971411" y="5506154"/>
            <a:ext cx="1750159" cy="369332"/>
          </a:xfrm>
          <a:prstGeom prst="rect">
            <a:avLst/>
          </a:prstGeom>
        </p:spPr>
        <p:txBody>
          <a:bodyPr wrap="none">
            <a:spAutoFit/>
          </a:bodyPr>
          <a:lstStyle/>
          <a:p>
            <a:r>
              <a:rPr lang="en-US" dirty="0">
                <a:solidFill>
                  <a:srgbClr val="00B0F0"/>
                </a:solidFill>
                <a:latin typeface="Gill Sans" panose="020B0502020104020203" pitchFamily="34" charset="-79"/>
                <a:cs typeface="Gill Sans" panose="020B0502020104020203" pitchFamily="34" charset="-79"/>
              </a:rPr>
              <a:t>1700 earthquake</a:t>
            </a:r>
            <a:endParaRPr lang="en-US" dirty="0">
              <a:solidFill>
                <a:srgbClr val="00B0F0"/>
              </a:solidFill>
            </a:endParaRPr>
          </a:p>
        </p:txBody>
      </p:sp>
      <p:sp>
        <p:nvSpPr>
          <p:cNvPr id="11" name="Rectangle 10">
            <a:extLst>
              <a:ext uri="{FF2B5EF4-FFF2-40B4-BE49-F238E27FC236}">
                <a16:creationId xmlns:a16="http://schemas.microsoft.com/office/drawing/2014/main" id="{EF2B82D2-1526-A04E-BBCB-2E1CD2D6DF1E}"/>
              </a:ext>
            </a:extLst>
          </p:cNvPr>
          <p:cNvSpPr/>
          <p:nvPr/>
        </p:nvSpPr>
        <p:spPr>
          <a:xfrm rot="16200000">
            <a:off x="3865747" y="5517771"/>
            <a:ext cx="1710661" cy="369332"/>
          </a:xfrm>
          <a:prstGeom prst="rect">
            <a:avLst/>
          </a:prstGeom>
        </p:spPr>
        <p:txBody>
          <a:bodyPr wrap="none">
            <a:spAutoFit/>
          </a:bodyPr>
          <a:lstStyle/>
          <a:p>
            <a:r>
              <a:rPr lang="en-US" dirty="0">
                <a:solidFill>
                  <a:srgbClr val="7030A0"/>
                </a:solidFill>
                <a:latin typeface="Gill Sans" panose="020B0502020104020203" pitchFamily="34" charset="-79"/>
                <a:cs typeface="Gill Sans" panose="020B0502020104020203" pitchFamily="34" charset="-79"/>
              </a:rPr>
              <a:t>Cascadia event ?</a:t>
            </a:r>
            <a:endParaRPr lang="en-US" dirty="0">
              <a:solidFill>
                <a:srgbClr val="7030A0"/>
              </a:solidFill>
            </a:endParaRPr>
          </a:p>
        </p:txBody>
      </p:sp>
      <p:sp>
        <p:nvSpPr>
          <p:cNvPr id="13" name="Rectangle 12">
            <a:extLst>
              <a:ext uri="{FF2B5EF4-FFF2-40B4-BE49-F238E27FC236}">
                <a16:creationId xmlns:a16="http://schemas.microsoft.com/office/drawing/2014/main" id="{403ECB0F-24CE-1E47-8305-5EE447C9190B}"/>
              </a:ext>
            </a:extLst>
          </p:cNvPr>
          <p:cNvSpPr/>
          <p:nvPr/>
        </p:nvSpPr>
        <p:spPr>
          <a:xfrm rot="16200000">
            <a:off x="1904241" y="5458577"/>
            <a:ext cx="1845313" cy="369332"/>
          </a:xfrm>
          <a:prstGeom prst="rect">
            <a:avLst/>
          </a:prstGeom>
        </p:spPr>
        <p:txBody>
          <a:bodyPr wrap="none">
            <a:spAutoFit/>
          </a:bodyPr>
          <a:lstStyle/>
          <a:p>
            <a:r>
              <a:rPr lang="en-US" dirty="0">
                <a:solidFill>
                  <a:srgbClr val="00B0F0"/>
                </a:solidFill>
                <a:latin typeface="Gill Sans" panose="020B0502020104020203" pitchFamily="34" charset="-79"/>
                <a:cs typeface="Gill Sans" panose="020B0502020104020203" pitchFamily="34" charset="-79"/>
              </a:rPr>
              <a:t>Cascadia event W</a:t>
            </a:r>
            <a:endParaRPr lang="en-US" dirty="0">
              <a:solidFill>
                <a:srgbClr val="00B0F0"/>
              </a:solidFill>
            </a:endParaRPr>
          </a:p>
        </p:txBody>
      </p:sp>
      <p:sp>
        <p:nvSpPr>
          <p:cNvPr id="14" name="Rectangle 13">
            <a:extLst>
              <a:ext uri="{FF2B5EF4-FFF2-40B4-BE49-F238E27FC236}">
                <a16:creationId xmlns:a16="http://schemas.microsoft.com/office/drawing/2014/main" id="{5D1DB7C6-FFB8-1D43-A7A9-8DF77B912554}"/>
              </a:ext>
            </a:extLst>
          </p:cNvPr>
          <p:cNvSpPr/>
          <p:nvPr/>
        </p:nvSpPr>
        <p:spPr>
          <a:xfrm rot="16200000">
            <a:off x="1366898" y="5433698"/>
            <a:ext cx="1895071" cy="369332"/>
          </a:xfrm>
          <a:prstGeom prst="rect">
            <a:avLst/>
          </a:prstGeom>
        </p:spPr>
        <p:txBody>
          <a:bodyPr wrap="none">
            <a:spAutoFit/>
          </a:bodyPr>
          <a:lstStyle/>
          <a:p>
            <a:r>
              <a:rPr lang="en-US" dirty="0">
                <a:solidFill>
                  <a:srgbClr val="92D050"/>
                </a:solidFill>
                <a:latin typeface="Gill Sans" panose="020B0502020104020203" pitchFamily="34" charset="-79"/>
                <a:cs typeface="Gill Sans" panose="020B0502020104020203" pitchFamily="34" charset="-79"/>
              </a:rPr>
              <a:t>Seattle Fault Zone</a:t>
            </a:r>
            <a:endParaRPr lang="en-US" dirty="0">
              <a:solidFill>
                <a:srgbClr val="92D050"/>
              </a:solidFill>
            </a:endParaRPr>
          </a:p>
        </p:txBody>
      </p:sp>
      <p:sp>
        <p:nvSpPr>
          <p:cNvPr id="8" name="Rectangle 7">
            <a:extLst>
              <a:ext uri="{FF2B5EF4-FFF2-40B4-BE49-F238E27FC236}">
                <a16:creationId xmlns:a16="http://schemas.microsoft.com/office/drawing/2014/main" id="{DF861B67-D6E5-FB44-9107-1A52A8225292}"/>
              </a:ext>
            </a:extLst>
          </p:cNvPr>
          <p:cNvSpPr/>
          <p:nvPr/>
        </p:nvSpPr>
        <p:spPr>
          <a:xfrm>
            <a:off x="4360241" y="3862757"/>
            <a:ext cx="721672" cy="369332"/>
          </a:xfrm>
          <a:prstGeom prst="rect">
            <a:avLst/>
          </a:prstGeom>
        </p:spPr>
        <p:txBody>
          <a:bodyPr wrap="none">
            <a:spAutoFit/>
          </a:bodyPr>
          <a:lstStyle/>
          <a:p>
            <a:r>
              <a:rPr lang="en-US" dirty="0">
                <a:solidFill>
                  <a:srgbClr val="7030A0"/>
                </a:solidFill>
                <a:latin typeface="Gill Sans" panose="020B0502020104020203" pitchFamily="34" charset="-79"/>
                <a:cs typeface="Gill Sans" panose="020B0502020104020203" pitchFamily="34" charset="-79"/>
              </a:rPr>
              <a:t>Bed 2</a:t>
            </a:r>
            <a:endParaRPr lang="en-US" dirty="0"/>
          </a:p>
        </p:txBody>
      </p:sp>
    </p:spTree>
    <p:extLst>
      <p:ext uri="{BB962C8B-B14F-4D97-AF65-F5344CB8AC3E}">
        <p14:creationId xmlns:p14="http://schemas.microsoft.com/office/powerpoint/2010/main" val="38867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10000" fill="hold" grpId="1"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1770763-220C-CE42-A64C-2F7BF4476984}"/>
              </a:ext>
            </a:extLst>
          </p:cNvPr>
          <p:cNvPicPr>
            <a:picLocks noChangeAspect="1"/>
          </p:cNvPicPr>
          <p:nvPr/>
        </p:nvPicPr>
        <p:blipFill>
          <a:blip r:embed="rId3"/>
          <a:stretch>
            <a:fillRect/>
          </a:stretch>
        </p:blipFill>
        <p:spPr>
          <a:xfrm>
            <a:off x="8030067" y="-360693"/>
            <a:ext cx="5177933"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chemeClr val="accent4">
                    <a:lumMod val="50000"/>
                  </a:schemeClr>
                </a:solidFill>
                <a:latin typeface="Gill Sans" panose="020B0502020104020203" pitchFamily="34" charset="-79"/>
                <a:ea typeface="Helvetica Neue" panose="02000503000000020004" pitchFamily="2" charset="0"/>
                <a:cs typeface="Gill Sans" panose="020B0502020104020203" pitchFamily="34" charset="-79"/>
              </a:rPr>
              <a:t>Talk outline</a:t>
            </a:r>
          </a:p>
        </p:txBody>
      </p:sp>
      <p:sp>
        <p:nvSpPr>
          <p:cNvPr id="18" name="TextBox 17">
            <a:extLst>
              <a:ext uri="{FF2B5EF4-FFF2-40B4-BE49-F238E27FC236}">
                <a16:creationId xmlns:a16="http://schemas.microsoft.com/office/drawing/2014/main" id="{81BB66CB-59AD-1548-A4C4-8D1CE37FBFF6}"/>
              </a:ext>
            </a:extLst>
          </p:cNvPr>
          <p:cNvSpPr txBox="1"/>
          <p:nvPr/>
        </p:nvSpPr>
        <p:spPr>
          <a:xfrm>
            <a:off x="788767" y="1309133"/>
            <a:ext cx="7594600" cy="5262979"/>
          </a:xfrm>
          <a:prstGeom prst="rect">
            <a:avLst/>
          </a:prstGeom>
          <a:noFill/>
        </p:spPr>
        <p:txBody>
          <a:bodyPr wrap="square" rtlCol="0">
            <a:spAutoFit/>
          </a:bodyPr>
          <a:lstStyle/>
          <a:p>
            <a:r>
              <a:rPr lang="en-US" sz="3200" dirty="0">
                <a:solidFill>
                  <a:srgbClr val="7030A0"/>
                </a:solidFill>
                <a:latin typeface="Gill Sans" panose="020B0502020104020203" pitchFamily="34" charset="-79"/>
                <a:cs typeface="Gill Sans" panose="020B0502020104020203" pitchFamily="34" charset="-79"/>
              </a:rPr>
              <a:t>Cascadia earthquake recurrence</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 Great earthquake recurrence varies along strike</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 Shorter recurrence times in the north / south</a:t>
            </a:r>
          </a:p>
          <a:p>
            <a:endParaRPr lang="en-US" sz="2400" dirty="0">
              <a:solidFill>
                <a:schemeClr val="accent4"/>
              </a:solidFill>
              <a:latin typeface="Gill Sans" panose="020B0502020104020203" pitchFamily="34" charset="-79"/>
              <a:cs typeface="Gill Sans" panose="020B0502020104020203" pitchFamily="34" charset="-79"/>
            </a:endParaRPr>
          </a:p>
          <a:p>
            <a:r>
              <a:rPr lang="en-US" sz="3200" dirty="0">
                <a:solidFill>
                  <a:srgbClr val="0070C0"/>
                </a:solidFill>
                <a:latin typeface="Gill Sans" panose="020B0502020104020203" pitchFamily="34" charset="-79"/>
                <a:cs typeface="Gill Sans" panose="020B0502020104020203" pitchFamily="34" charset="-79"/>
              </a:rPr>
              <a:t>Slip models for the Cascadia megathrust</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 Slip in the M9 1700 earthquake reached 19 m</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 No single slip model uniquely resolves observations</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 Range of variability of megathrust slip is unknown</a:t>
            </a:r>
          </a:p>
          <a:p>
            <a:endParaRPr lang="en-US" sz="2400" dirty="0">
              <a:solidFill>
                <a:schemeClr val="accent2">
                  <a:lumMod val="50000"/>
                </a:schemeClr>
              </a:solidFill>
              <a:latin typeface="Gill Sans" panose="020B0502020104020203" pitchFamily="34" charset="-79"/>
              <a:cs typeface="Gill Sans" panose="020B0502020104020203" pitchFamily="34" charset="-79"/>
            </a:endParaRPr>
          </a:p>
          <a:p>
            <a:r>
              <a:rPr lang="en-US" sz="3200" dirty="0">
                <a:solidFill>
                  <a:srgbClr val="00B050"/>
                </a:solidFill>
                <a:latin typeface="Gill Sans" panose="020B0502020104020203" pitchFamily="34" charset="-79"/>
                <a:cs typeface="Gill Sans" panose="020B0502020104020203" pitchFamily="34" charset="-79"/>
              </a:rPr>
              <a:t>Concluding remarks</a:t>
            </a:r>
          </a:p>
          <a:p>
            <a:r>
              <a:rPr lang="en-US" sz="2400" dirty="0">
                <a:solidFill>
                  <a:srgbClr val="00B050"/>
                </a:solidFill>
                <a:latin typeface="Gill Sans" panose="020B0502020104020203" pitchFamily="34" charset="-79"/>
                <a:cs typeface="Gill Sans" panose="020B0502020104020203" pitchFamily="34" charset="-79"/>
              </a:rPr>
              <a:t>	</a:t>
            </a:r>
            <a:r>
              <a:rPr lang="en-US" sz="2400" dirty="0">
                <a:solidFill>
                  <a:schemeClr val="tx1">
                    <a:lumMod val="75000"/>
                    <a:lumOff val="25000"/>
                  </a:schemeClr>
                </a:solidFill>
                <a:latin typeface="Gill Sans" panose="020B0502020104020203" pitchFamily="34" charset="-79"/>
                <a:cs typeface="Gill Sans" panose="020B0502020104020203" pitchFamily="34" charset="-79"/>
              </a:rPr>
              <a:t>• Advancing Cascadia science requires </a:t>
            </a:r>
            <a:r>
              <a:rPr lang="en-US" sz="2400" b="1" i="1" u="sng" dirty="0">
                <a:solidFill>
                  <a:schemeClr val="tx1">
                    <a:lumMod val="75000"/>
                    <a:lumOff val="25000"/>
                  </a:schemeClr>
                </a:solidFill>
                <a:latin typeface="Gill Sans" panose="020B0502020104020203" pitchFamily="34" charset="-79"/>
                <a:cs typeface="Gill Sans" panose="020B0502020104020203" pitchFamily="34" charset="-79"/>
              </a:rPr>
              <a:t>consilience</a:t>
            </a:r>
            <a:r>
              <a:rPr lang="en-US" sz="2400" u="sng" dirty="0">
                <a:solidFill>
                  <a:schemeClr val="tx1">
                    <a:lumMod val="75000"/>
                    <a:lumOff val="25000"/>
                  </a:schemeClr>
                </a:solidFill>
                <a:latin typeface="Gill Sans" panose="020B0502020104020203" pitchFamily="34" charset="-79"/>
                <a:cs typeface="Gill Sans" panose="020B0502020104020203" pitchFamily="34" charset="-79"/>
              </a:rPr>
              <a:t>: </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a:t>
            </a:r>
            <a:r>
              <a:rPr lang="en-US" sz="2400" i="1" u="sng" dirty="0">
                <a:solidFill>
                  <a:schemeClr val="tx1">
                    <a:lumMod val="75000"/>
                    <a:lumOff val="25000"/>
                  </a:schemeClr>
                </a:solidFill>
                <a:latin typeface="Gill Sans" panose="020B0502020104020203" pitchFamily="34" charset="-79"/>
                <a:cs typeface="Gill Sans" panose="020B0502020104020203" pitchFamily="34" charset="-79"/>
              </a:rPr>
              <a:t>convergence of evidence leads to strong conclusions</a:t>
            </a:r>
          </a:p>
          <a:p>
            <a:r>
              <a:rPr lang="en-US" sz="2400" dirty="0">
                <a:solidFill>
                  <a:schemeClr val="tx1">
                    <a:lumMod val="75000"/>
                    <a:lumOff val="25000"/>
                  </a:schemeClr>
                </a:solidFill>
                <a:latin typeface="Gill Sans" panose="020B0502020104020203" pitchFamily="34" charset="-79"/>
                <a:cs typeface="Gill Sans" panose="020B0502020104020203" pitchFamily="34" charset="-79"/>
              </a:rPr>
              <a:t>	</a:t>
            </a:r>
            <a:endParaRPr lang="en-US" sz="2400" dirty="0">
              <a:solidFill>
                <a:srgbClr val="00B050"/>
              </a:solidFill>
              <a:latin typeface="Gill Sans" panose="020B0502020104020203" pitchFamily="34" charset="-79"/>
              <a:cs typeface="Gill Sans" panose="020B0502020104020203" pitchFamily="34" charset="-79"/>
            </a:endParaRPr>
          </a:p>
        </p:txBody>
      </p:sp>
      <p:sp>
        <p:nvSpPr>
          <p:cNvPr id="19" name="TextBox 18">
            <a:extLst>
              <a:ext uri="{FF2B5EF4-FFF2-40B4-BE49-F238E27FC236}">
                <a16:creationId xmlns:a16="http://schemas.microsoft.com/office/drawing/2014/main" id="{311A05D3-EF9E-6B43-B23F-9385A7599F2A}"/>
              </a:ext>
            </a:extLst>
          </p:cNvPr>
          <p:cNvSpPr txBox="1"/>
          <p:nvPr/>
        </p:nvSpPr>
        <p:spPr>
          <a:xfrm>
            <a:off x="11077282" y="939801"/>
            <a:ext cx="505267" cy="369332"/>
          </a:xfrm>
          <a:prstGeom prst="rect">
            <a:avLst/>
          </a:prstGeom>
          <a:noFill/>
        </p:spPr>
        <p:txBody>
          <a:bodyPr wrap="none" rtlCol="0">
            <a:spAutoFit/>
          </a:bodyPr>
          <a:lstStyle/>
          <a:p>
            <a:r>
              <a:rPr lang="en-US" dirty="0">
                <a:latin typeface="Helvetica" pitchFamily="2" charset="0"/>
              </a:rPr>
              <a:t>BC</a:t>
            </a:r>
          </a:p>
        </p:txBody>
      </p:sp>
      <p:sp>
        <p:nvSpPr>
          <p:cNvPr id="20" name="TextBox 19">
            <a:extLst>
              <a:ext uri="{FF2B5EF4-FFF2-40B4-BE49-F238E27FC236}">
                <a16:creationId xmlns:a16="http://schemas.microsoft.com/office/drawing/2014/main" id="{0F5C2FCA-B0D0-8448-AB85-F56EF64F9969}"/>
              </a:ext>
            </a:extLst>
          </p:cNvPr>
          <p:cNvSpPr txBox="1"/>
          <p:nvPr/>
        </p:nvSpPr>
        <p:spPr>
          <a:xfrm>
            <a:off x="11140782" y="2260601"/>
            <a:ext cx="548099" cy="369332"/>
          </a:xfrm>
          <a:prstGeom prst="rect">
            <a:avLst/>
          </a:prstGeom>
          <a:noFill/>
        </p:spPr>
        <p:txBody>
          <a:bodyPr wrap="none" rtlCol="0">
            <a:spAutoFit/>
          </a:bodyPr>
          <a:lstStyle/>
          <a:p>
            <a:r>
              <a:rPr lang="en-US" dirty="0">
                <a:latin typeface="Helvetica" pitchFamily="2" charset="0"/>
              </a:rPr>
              <a:t>WA</a:t>
            </a:r>
          </a:p>
        </p:txBody>
      </p:sp>
      <p:sp>
        <p:nvSpPr>
          <p:cNvPr id="21" name="TextBox 20">
            <a:extLst>
              <a:ext uri="{FF2B5EF4-FFF2-40B4-BE49-F238E27FC236}">
                <a16:creationId xmlns:a16="http://schemas.microsoft.com/office/drawing/2014/main" id="{88A07A19-2ACF-5846-97FC-B73EC9690653}"/>
              </a:ext>
            </a:extLst>
          </p:cNvPr>
          <p:cNvSpPr txBox="1"/>
          <p:nvPr/>
        </p:nvSpPr>
        <p:spPr>
          <a:xfrm>
            <a:off x="11051882" y="4305301"/>
            <a:ext cx="530915" cy="369332"/>
          </a:xfrm>
          <a:prstGeom prst="rect">
            <a:avLst/>
          </a:prstGeom>
          <a:noFill/>
        </p:spPr>
        <p:txBody>
          <a:bodyPr wrap="none" rtlCol="0">
            <a:spAutoFit/>
          </a:bodyPr>
          <a:lstStyle/>
          <a:p>
            <a:r>
              <a:rPr lang="en-US" dirty="0">
                <a:latin typeface="Helvetica" pitchFamily="2" charset="0"/>
              </a:rPr>
              <a:t>OR</a:t>
            </a:r>
          </a:p>
        </p:txBody>
      </p:sp>
      <p:sp>
        <p:nvSpPr>
          <p:cNvPr id="22" name="TextBox 21">
            <a:extLst>
              <a:ext uri="{FF2B5EF4-FFF2-40B4-BE49-F238E27FC236}">
                <a16:creationId xmlns:a16="http://schemas.microsoft.com/office/drawing/2014/main" id="{E2C88AED-66F8-4C4D-B15F-102173A3A5AF}"/>
              </a:ext>
            </a:extLst>
          </p:cNvPr>
          <p:cNvSpPr txBox="1"/>
          <p:nvPr/>
        </p:nvSpPr>
        <p:spPr>
          <a:xfrm>
            <a:off x="11102682" y="5956301"/>
            <a:ext cx="505267" cy="369332"/>
          </a:xfrm>
          <a:prstGeom prst="rect">
            <a:avLst/>
          </a:prstGeom>
          <a:noFill/>
        </p:spPr>
        <p:txBody>
          <a:bodyPr wrap="none" rtlCol="0">
            <a:spAutoFit/>
          </a:bodyPr>
          <a:lstStyle/>
          <a:p>
            <a:r>
              <a:rPr lang="en-US" dirty="0">
                <a:latin typeface="Helvetica" pitchFamily="2" charset="0"/>
              </a:rPr>
              <a:t>CA</a:t>
            </a:r>
          </a:p>
        </p:txBody>
      </p:sp>
      <p:cxnSp>
        <p:nvCxnSpPr>
          <p:cNvPr id="3" name="Straight Arrow Connector 2">
            <a:extLst>
              <a:ext uri="{FF2B5EF4-FFF2-40B4-BE49-F238E27FC236}">
                <a16:creationId xmlns:a16="http://schemas.microsoft.com/office/drawing/2014/main" id="{288EB694-9230-FC49-BFE6-37487FF077F0}"/>
              </a:ext>
            </a:extLst>
          </p:cNvPr>
          <p:cNvCxnSpPr>
            <a:cxnSpLocks/>
          </p:cNvCxnSpPr>
          <p:nvPr/>
        </p:nvCxnSpPr>
        <p:spPr>
          <a:xfrm flipV="1">
            <a:off x="9725341" y="2920183"/>
            <a:ext cx="432620" cy="14748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60C5DD-71C1-9545-A409-05B40FA9A577}"/>
              </a:ext>
            </a:extLst>
          </p:cNvPr>
          <p:cNvCxnSpPr>
            <a:cxnSpLocks/>
          </p:cNvCxnSpPr>
          <p:nvPr/>
        </p:nvCxnSpPr>
        <p:spPr>
          <a:xfrm flipH="1">
            <a:off x="10163091" y="2772701"/>
            <a:ext cx="437324" cy="14748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54F78CF-FAC2-7349-82D4-4BC77E84697F}"/>
              </a:ext>
            </a:extLst>
          </p:cNvPr>
          <p:cNvSpPr/>
          <p:nvPr/>
        </p:nvSpPr>
        <p:spPr>
          <a:xfrm>
            <a:off x="8836015" y="3138878"/>
            <a:ext cx="1398140" cy="369332"/>
          </a:xfrm>
          <a:prstGeom prst="rect">
            <a:avLst/>
          </a:prstGeom>
        </p:spPr>
        <p:txBody>
          <a:bodyPr wrap="none">
            <a:spAutoFit/>
          </a:bodyPr>
          <a:lstStyle/>
          <a:p>
            <a:pPr algn="ctr"/>
            <a:r>
              <a:rPr lang="en-US" dirty="0">
                <a:solidFill>
                  <a:schemeClr val="tx1">
                    <a:lumMod val="75000"/>
                    <a:lumOff val="25000"/>
                  </a:schemeClr>
                </a:solidFill>
                <a:latin typeface="Gill Sans" panose="020B0502020104020203" pitchFamily="34" charset="-79"/>
                <a:cs typeface="Gill Sans" panose="020B0502020104020203" pitchFamily="34" charset="-79"/>
              </a:rPr>
              <a:t>30-37 mm/</a:t>
            </a:r>
            <a:r>
              <a:rPr lang="en-US" dirty="0" err="1">
                <a:solidFill>
                  <a:schemeClr val="tx1">
                    <a:lumMod val="75000"/>
                    <a:lumOff val="25000"/>
                  </a:schemeClr>
                </a:solidFill>
                <a:latin typeface="Gill Sans" panose="020B0502020104020203" pitchFamily="34" charset="-79"/>
                <a:cs typeface="Gill Sans" panose="020B0502020104020203" pitchFamily="34" charset="-79"/>
              </a:rPr>
              <a:t>yr</a:t>
            </a:r>
            <a:endParaRPr lang="en-US" dirty="0">
              <a:solidFill>
                <a:schemeClr val="tx1">
                  <a:lumMod val="75000"/>
                  <a:lumOff val="25000"/>
                </a:schemeClr>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3863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6" presetClass="emph" presetSubtype="0" repeatCount="1000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A convergence of evidence . . .</a:t>
            </a:r>
          </a:p>
        </p:txBody>
      </p:sp>
      <p:sp>
        <p:nvSpPr>
          <p:cNvPr id="7" name="TextBox 6">
            <a:extLst>
              <a:ext uri="{FF2B5EF4-FFF2-40B4-BE49-F238E27FC236}">
                <a16:creationId xmlns:a16="http://schemas.microsoft.com/office/drawing/2014/main" id="{FB953860-0976-9746-B144-334D3861A0CC}"/>
              </a:ext>
            </a:extLst>
          </p:cNvPr>
          <p:cNvSpPr txBox="1"/>
          <p:nvPr/>
        </p:nvSpPr>
        <p:spPr>
          <a:xfrm>
            <a:off x="609600" y="1421924"/>
            <a:ext cx="4858255" cy="3539430"/>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	- Accounts from Japan of 	  an orphan tsunami</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3200" dirty="0">
                <a:solidFill>
                  <a:schemeClr val="tx1">
                    <a:lumMod val="65000"/>
                    <a:lumOff val="35000"/>
                  </a:schemeClr>
                </a:solidFill>
                <a:latin typeface="Gill Sans" panose="020B0502020104020203" pitchFamily="34" charset="-79"/>
                <a:cs typeface="Gill Sans" panose="020B0502020104020203" pitchFamily="34" charset="-79"/>
              </a:rPr>
              <a:t>	- Tsunami modeling</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3200" dirty="0">
                <a:solidFill>
                  <a:schemeClr val="tx1">
                    <a:lumMod val="65000"/>
                    <a:lumOff val="35000"/>
                  </a:schemeClr>
                </a:solidFill>
                <a:latin typeface="Gill Sans" panose="020B0502020104020203" pitchFamily="34" charset="-79"/>
                <a:cs typeface="Gill Sans" panose="020B0502020104020203" pitchFamily="34" charset="-79"/>
              </a:rPr>
              <a:t>	- </a:t>
            </a:r>
            <a:r>
              <a:rPr lang="en-US" sz="3200" dirty="0" err="1">
                <a:solidFill>
                  <a:schemeClr val="tx1">
                    <a:lumMod val="65000"/>
                    <a:lumOff val="35000"/>
                  </a:schemeClr>
                </a:solidFill>
                <a:latin typeface="Gill Sans" panose="020B0502020104020203" pitchFamily="34" charset="-79"/>
                <a:cs typeface="Gill Sans" panose="020B0502020104020203" pitchFamily="34" charset="-79"/>
              </a:rPr>
              <a:t>Paleoseismology</a:t>
            </a:r>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pic>
        <p:nvPicPr>
          <p:cNvPr id="17" name="image18.png" descr="image18.png">
            <a:extLst>
              <a:ext uri="{FF2B5EF4-FFF2-40B4-BE49-F238E27FC236}">
                <a16:creationId xmlns:a16="http://schemas.microsoft.com/office/drawing/2014/main" id="{57629847-E37A-774D-93F9-EE03256AA2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7855" y="1421924"/>
            <a:ext cx="3971062" cy="5143976"/>
          </a:xfrm>
          <a:prstGeom prst="rect">
            <a:avLst/>
          </a:prstGeom>
          <a:ln w="12700"/>
        </p:spPr>
      </p:pic>
      <p:sp>
        <p:nvSpPr>
          <p:cNvPr id="18" name="Photo by B. Atwater">
            <a:extLst>
              <a:ext uri="{FF2B5EF4-FFF2-40B4-BE49-F238E27FC236}">
                <a16:creationId xmlns:a16="http://schemas.microsoft.com/office/drawing/2014/main" id="{BA303E3A-97AF-2648-8D93-35E04FD1D295}"/>
              </a:ext>
            </a:extLst>
          </p:cNvPr>
          <p:cNvSpPr/>
          <p:nvPr/>
        </p:nvSpPr>
        <p:spPr>
          <a:xfrm>
            <a:off x="5579533" y="6242735"/>
            <a:ext cx="3859384" cy="323165"/>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lvl1pPr>
              <a:buClr>
                <a:srgbClr val="6C6C6C"/>
              </a:buClr>
              <a:defRPr sz="1400">
                <a:solidFill>
                  <a:srgbClr val="515151"/>
                </a:solidFill>
                <a:uFill>
                  <a:solidFill>
                    <a:srgbClr val="515151"/>
                  </a:solidFill>
                </a:uFill>
                <a:latin typeface="Skia Regular"/>
                <a:ea typeface="Skia Regular"/>
                <a:cs typeface="Skia Regular"/>
                <a:sym typeface="Skia Regular"/>
              </a:defRPr>
            </a:lvl1pPr>
          </a:lstStyle>
          <a:p>
            <a:pPr algn="r"/>
            <a:r>
              <a:rPr lang="en-US" sz="1600" dirty="0" err="1">
                <a:solidFill>
                  <a:schemeClr val="bg1"/>
                </a:solidFill>
                <a:latin typeface="Gill Sans" panose="020B0502020104020203" pitchFamily="34" charset="-79"/>
                <a:cs typeface="Gill Sans" panose="020B0502020104020203" pitchFamily="34" charset="-79"/>
              </a:rPr>
              <a:t>Satake</a:t>
            </a:r>
            <a:r>
              <a:rPr lang="en-US" sz="1600" dirty="0">
                <a:solidFill>
                  <a:schemeClr val="bg1"/>
                </a:solidFill>
                <a:latin typeface="Gill Sans" panose="020B0502020104020203" pitchFamily="34" charset="-79"/>
                <a:cs typeface="Gill Sans" panose="020B0502020104020203" pitchFamily="34" charset="-79"/>
              </a:rPr>
              <a:t> et al., 1996; 2003;  Atwater et al., 2005</a:t>
            </a:r>
            <a:endParaRPr sz="1600" dirty="0">
              <a:solidFill>
                <a:schemeClr val="bg1"/>
              </a:solidFill>
              <a:latin typeface="Gill Sans" panose="020B0502020104020203" pitchFamily="34" charset="-79"/>
              <a:cs typeface="Gill Sans" panose="020B0502020104020203" pitchFamily="34" charset="-79"/>
            </a:endParaRPr>
          </a:p>
        </p:txBody>
      </p:sp>
      <p:sp>
        <p:nvSpPr>
          <p:cNvPr id="19" name="5 April 2012">
            <a:extLst>
              <a:ext uri="{FF2B5EF4-FFF2-40B4-BE49-F238E27FC236}">
                <a16:creationId xmlns:a16="http://schemas.microsoft.com/office/drawing/2014/main" id="{8538B8DC-FC8F-2F4F-815C-B5577CD1C7F4}"/>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Paleoseismic History of Cascadia">
            <a:extLst>
              <a:ext uri="{FF2B5EF4-FFF2-40B4-BE49-F238E27FC236}">
                <a16:creationId xmlns:a16="http://schemas.microsoft.com/office/drawing/2014/main" id="{09262770-ACF8-1C4E-901A-8F185DDBD905}"/>
              </a:ext>
            </a:extLst>
          </p:cNvPr>
          <p:cNvSpPr txBox="1">
            <a:spLocks/>
          </p:cNvSpPr>
          <p:nvPr/>
        </p:nvSpPr>
        <p:spPr>
          <a:xfrm>
            <a:off x="400833" y="4961354"/>
            <a:ext cx="5067022" cy="1421924"/>
          </a:xfrm>
          <a:prstGeom prst="rect">
            <a:avLst/>
          </a:prstGeom>
        </p:spPr>
        <p:txBody>
          <a:bodyPr vert="horz" lIns="91440" tIns="45720" rIns="91440" bIns="45720" rtlCol="0" anchor="ctr">
            <a:normAutofit fontScale="92500"/>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 . . led to a consensus on time, size, and slip</a:t>
            </a:r>
          </a:p>
        </p:txBody>
      </p:sp>
    </p:spTree>
    <p:extLst>
      <p:ext uri="{BB962C8B-B14F-4D97-AF65-F5344CB8AC3E}">
        <p14:creationId xmlns:p14="http://schemas.microsoft.com/office/powerpoint/2010/main" val="37920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199371" y="-363325"/>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1700 Cascadia slip models</a:t>
            </a:r>
          </a:p>
        </p:txBody>
      </p:sp>
      <p:pic>
        <p:nvPicPr>
          <p:cNvPr id="2" name="Picture 1">
            <a:extLst>
              <a:ext uri="{FF2B5EF4-FFF2-40B4-BE49-F238E27FC236}">
                <a16:creationId xmlns:a16="http://schemas.microsoft.com/office/drawing/2014/main" id="{8BDBEFC7-BDC1-E543-BAB4-5E8EFFEB69E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8947356" y="925507"/>
            <a:ext cx="2630948" cy="5732162"/>
          </a:xfrm>
          <a:prstGeom prst="rect">
            <a:avLst/>
          </a:prstGeom>
        </p:spPr>
      </p:pic>
      <p:sp>
        <p:nvSpPr>
          <p:cNvPr id="12" name="Freeform 11">
            <a:extLst>
              <a:ext uri="{FF2B5EF4-FFF2-40B4-BE49-F238E27FC236}">
                <a16:creationId xmlns:a16="http://schemas.microsoft.com/office/drawing/2014/main" id="{C3A35647-A047-0348-BB72-F743C2345403}"/>
              </a:ext>
            </a:extLst>
          </p:cNvPr>
          <p:cNvSpPr/>
          <p:nvPr/>
        </p:nvSpPr>
        <p:spPr>
          <a:xfrm>
            <a:off x="9402371" y="1174136"/>
            <a:ext cx="1388533" cy="5401733"/>
          </a:xfrm>
          <a:custGeom>
            <a:avLst/>
            <a:gdLst>
              <a:gd name="connsiteX0" fmla="*/ 0 w 1388533"/>
              <a:gd name="connsiteY0" fmla="*/ 160867 h 5401733"/>
              <a:gd name="connsiteX1" fmla="*/ 42333 w 1388533"/>
              <a:gd name="connsiteY1" fmla="*/ 59267 h 5401733"/>
              <a:gd name="connsiteX2" fmla="*/ 118533 w 1388533"/>
              <a:gd name="connsiteY2" fmla="*/ 0 h 5401733"/>
              <a:gd name="connsiteX3" fmla="*/ 186266 w 1388533"/>
              <a:gd name="connsiteY3" fmla="*/ 16933 h 5401733"/>
              <a:gd name="connsiteX4" fmla="*/ 355600 w 1388533"/>
              <a:gd name="connsiteY4" fmla="*/ 194733 h 5401733"/>
              <a:gd name="connsiteX5" fmla="*/ 533400 w 1388533"/>
              <a:gd name="connsiteY5" fmla="*/ 414867 h 5401733"/>
              <a:gd name="connsiteX6" fmla="*/ 711200 w 1388533"/>
              <a:gd name="connsiteY6" fmla="*/ 626533 h 5401733"/>
              <a:gd name="connsiteX7" fmla="*/ 905933 w 1388533"/>
              <a:gd name="connsiteY7" fmla="*/ 846667 h 5401733"/>
              <a:gd name="connsiteX8" fmla="*/ 1007533 w 1388533"/>
              <a:gd name="connsiteY8" fmla="*/ 982133 h 5401733"/>
              <a:gd name="connsiteX9" fmla="*/ 1058333 w 1388533"/>
              <a:gd name="connsiteY9" fmla="*/ 1092200 h 5401733"/>
              <a:gd name="connsiteX10" fmla="*/ 1092200 w 1388533"/>
              <a:gd name="connsiteY10" fmla="*/ 1227667 h 5401733"/>
              <a:gd name="connsiteX11" fmla="*/ 1134533 w 1388533"/>
              <a:gd name="connsiteY11" fmla="*/ 1405467 h 5401733"/>
              <a:gd name="connsiteX12" fmla="*/ 1151466 w 1388533"/>
              <a:gd name="connsiteY12" fmla="*/ 1608667 h 5401733"/>
              <a:gd name="connsiteX13" fmla="*/ 1126066 w 1388533"/>
              <a:gd name="connsiteY13" fmla="*/ 1845733 h 5401733"/>
              <a:gd name="connsiteX14" fmla="*/ 1126066 w 1388533"/>
              <a:gd name="connsiteY14" fmla="*/ 2159000 h 5401733"/>
              <a:gd name="connsiteX15" fmla="*/ 1117600 w 1388533"/>
              <a:gd name="connsiteY15" fmla="*/ 2709333 h 5401733"/>
              <a:gd name="connsiteX16" fmla="*/ 1109133 w 1388533"/>
              <a:gd name="connsiteY16" fmla="*/ 3200400 h 5401733"/>
              <a:gd name="connsiteX17" fmla="*/ 1109133 w 1388533"/>
              <a:gd name="connsiteY17" fmla="*/ 3708400 h 5401733"/>
              <a:gd name="connsiteX18" fmla="*/ 1117600 w 1388533"/>
              <a:gd name="connsiteY18" fmla="*/ 4047067 h 5401733"/>
              <a:gd name="connsiteX19" fmla="*/ 1159933 w 1388533"/>
              <a:gd name="connsiteY19" fmla="*/ 4512733 h 5401733"/>
              <a:gd name="connsiteX20" fmla="*/ 1227666 w 1388533"/>
              <a:gd name="connsiteY20" fmla="*/ 4842933 h 5401733"/>
              <a:gd name="connsiteX21" fmla="*/ 1303866 w 1388533"/>
              <a:gd name="connsiteY21" fmla="*/ 5164667 h 5401733"/>
              <a:gd name="connsiteX22" fmla="*/ 1380066 w 1388533"/>
              <a:gd name="connsiteY22" fmla="*/ 5325533 h 5401733"/>
              <a:gd name="connsiteX23" fmla="*/ 1388533 w 1388533"/>
              <a:gd name="connsiteY23" fmla="*/ 5359400 h 5401733"/>
              <a:gd name="connsiteX24" fmla="*/ 1388533 w 1388533"/>
              <a:gd name="connsiteY24" fmla="*/ 5367867 h 5401733"/>
              <a:gd name="connsiteX25" fmla="*/ 1320800 w 1388533"/>
              <a:gd name="connsiteY25" fmla="*/ 5401733 h 5401733"/>
              <a:gd name="connsiteX26" fmla="*/ 1219200 w 1388533"/>
              <a:gd name="connsiteY26" fmla="*/ 5401733 h 5401733"/>
              <a:gd name="connsiteX27" fmla="*/ 1219200 w 1388533"/>
              <a:gd name="connsiteY27" fmla="*/ 5401733 h 5401733"/>
              <a:gd name="connsiteX28" fmla="*/ 1117600 w 1388533"/>
              <a:gd name="connsiteY28" fmla="*/ 5334000 h 5401733"/>
              <a:gd name="connsiteX29" fmla="*/ 1066800 w 1388533"/>
              <a:gd name="connsiteY29" fmla="*/ 5215467 h 5401733"/>
              <a:gd name="connsiteX30" fmla="*/ 1016000 w 1388533"/>
              <a:gd name="connsiteY30" fmla="*/ 4995333 h 5401733"/>
              <a:gd name="connsiteX31" fmla="*/ 973666 w 1388533"/>
              <a:gd name="connsiteY31" fmla="*/ 4639733 h 5401733"/>
              <a:gd name="connsiteX32" fmla="*/ 939800 w 1388533"/>
              <a:gd name="connsiteY32" fmla="*/ 4419600 h 5401733"/>
              <a:gd name="connsiteX33" fmla="*/ 905933 w 1388533"/>
              <a:gd name="connsiteY33" fmla="*/ 4148667 h 5401733"/>
              <a:gd name="connsiteX34" fmla="*/ 889000 w 1388533"/>
              <a:gd name="connsiteY34" fmla="*/ 3801533 h 5401733"/>
              <a:gd name="connsiteX35" fmla="*/ 889000 w 1388533"/>
              <a:gd name="connsiteY35" fmla="*/ 3293533 h 5401733"/>
              <a:gd name="connsiteX36" fmla="*/ 872066 w 1388533"/>
              <a:gd name="connsiteY36" fmla="*/ 2904067 h 5401733"/>
              <a:gd name="connsiteX37" fmla="*/ 838200 w 1388533"/>
              <a:gd name="connsiteY37" fmla="*/ 2624667 h 5401733"/>
              <a:gd name="connsiteX38" fmla="*/ 812800 w 1388533"/>
              <a:gd name="connsiteY38" fmla="*/ 2302933 h 5401733"/>
              <a:gd name="connsiteX39" fmla="*/ 762000 w 1388533"/>
              <a:gd name="connsiteY39" fmla="*/ 1989667 h 5401733"/>
              <a:gd name="connsiteX40" fmla="*/ 694266 w 1388533"/>
              <a:gd name="connsiteY40" fmla="*/ 1625600 h 5401733"/>
              <a:gd name="connsiteX41" fmla="*/ 618066 w 1388533"/>
              <a:gd name="connsiteY41" fmla="*/ 1405467 h 5401733"/>
              <a:gd name="connsiteX42" fmla="*/ 474133 w 1388533"/>
              <a:gd name="connsiteY42" fmla="*/ 1041400 h 5401733"/>
              <a:gd name="connsiteX43" fmla="*/ 254000 w 1388533"/>
              <a:gd name="connsiteY43" fmla="*/ 618067 h 5401733"/>
              <a:gd name="connsiteX44" fmla="*/ 118533 w 1388533"/>
              <a:gd name="connsiteY44" fmla="*/ 389467 h 5401733"/>
              <a:gd name="connsiteX45" fmla="*/ 50800 w 1388533"/>
              <a:gd name="connsiteY45" fmla="*/ 254000 h 5401733"/>
              <a:gd name="connsiteX46" fmla="*/ 0 w 1388533"/>
              <a:gd name="connsiteY46" fmla="*/ 160867 h 540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8533" h="5401733">
                <a:moveTo>
                  <a:pt x="0" y="160867"/>
                </a:moveTo>
                <a:lnTo>
                  <a:pt x="42333" y="59267"/>
                </a:lnTo>
                <a:lnTo>
                  <a:pt x="118533" y="0"/>
                </a:lnTo>
                <a:lnTo>
                  <a:pt x="186266" y="16933"/>
                </a:lnTo>
                <a:lnTo>
                  <a:pt x="355600" y="194733"/>
                </a:lnTo>
                <a:lnTo>
                  <a:pt x="533400" y="414867"/>
                </a:lnTo>
                <a:lnTo>
                  <a:pt x="711200" y="626533"/>
                </a:lnTo>
                <a:lnTo>
                  <a:pt x="905933" y="846667"/>
                </a:lnTo>
                <a:lnTo>
                  <a:pt x="1007533" y="982133"/>
                </a:lnTo>
                <a:lnTo>
                  <a:pt x="1058333" y="1092200"/>
                </a:lnTo>
                <a:lnTo>
                  <a:pt x="1092200" y="1227667"/>
                </a:lnTo>
                <a:lnTo>
                  <a:pt x="1134533" y="1405467"/>
                </a:lnTo>
                <a:lnTo>
                  <a:pt x="1151466" y="1608667"/>
                </a:lnTo>
                <a:lnTo>
                  <a:pt x="1126066" y="1845733"/>
                </a:lnTo>
                <a:lnTo>
                  <a:pt x="1126066" y="2159000"/>
                </a:lnTo>
                <a:lnTo>
                  <a:pt x="1117600" y="2709333"/>
                </a:lnTo>
                <a:lnTo>
                  <a:pt x="1109133" y="3200400"/>
                </a:lnTo>
                <a:lnTo>
                  <a:pt x="1109133" y="3708400"/>
                </a:lnTo>
                <a:lnTo>
                  <a:pt x="1117600" y="4047067"/>
                </a:lnTo>
                <a:lnTo>
                  <a:pt x="1159933" y="4512733"/>
                </a:lnTo>
                <a:lnTo>
                  <a:pt x="1227666" y="4842933"/>
                </a:lnTo>
                <a:lnTo>
                  <a:pt x="1303866" y="5164667"/>
                </a:lnTo>
                <a:lnTo>
                  <a:pt x="1380066" y="5325533"/>
                </a:lnTo>
                <a:lnTo>
                  <a:pt x="1388533" y="5359400"/>
                </a:lnTo>
                <a:lnTo>
                  <a:pt x="1388533" y="5367867"/>
                </a:lnTo>
                <a:lnTo>
                  <a:pt x="1320800" y="5401733"/>
                </a:lnTo>
                <a:lnTo>
                  <a:pt x="1219200" y="5401733"/>
                </a:lnTo>
                <a:lnTo>
                  <a:pt x="1219200" y="5401733"/>
                </a:lnTo>
                <a:lnTo>
                  <a:pt x="1117600" y="5334000"/>
                </a:lnTo>
                <a:lnTo>
                  <a:pt x="1066800" y="5215467"/>
                </a:lnTo>
                <a:lnTo>
                  <a:pt x="1016000" y="4995333"/>
                </a:lnTo>
                <a:lnTo>
                  <a:pt x="973666" y="4639733"/>
                </a:lnTo>
                <a:lnTo>
                  <a:pt x="939800" y="4419600"/>
                </a:lnTo>
                <a:lnTo>
                  <a:pt x="905933" y="4148667"/>
                </a:lnTo>
                <a:lnTo>
                  <a:pt x="889000" y="3801533"/>
                </a:lnTo>
                <a:lnTo>
                  <a:pt x="889000" y="3293533"/>
                </a:lnTo>
                <a:lnTo>
                  <a:pt x="872066" y="2904067"/>
                </a:lnTo>
                <a:lnTo>
                  <a:pt x="838200" y="2624667"/>
                </a:lnTo>
                <a:lnTo>
                  <a:pt x="812800" y="2302933"/>
                </a:lnTo>
                <a:lnTo>
                  <a:pt x="762000" y="1989667"/>
                </a:lnTo>
                <a:lnTo>
                  <a:pt x="694266" y="1625600"/>
                </a:lnTo>
                <a:lnTo>
                  <a:pt x="618066" y="1405467"/>
                </a:lnTo>
                <a:lnTo>
                  <a:pt x="474133" y="1041400"/>
                </a:lnTo>
                <a:lnTo>
                  <a:pt x="254000" y="618067"/>
                </a:lnTo>
                <a:lnTo>
                  <a:pt x="118533" y="389467"/>
                </a:lnTo>
                <a:lnTo>
                  <a:pt x="50800" y="254000"/>
                </a:lnTo>
                <a:lnTo>
                  <a:pt x="0" y="160867"/>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F971698-8237-994E-8C0C-9215D31BB12E}"/>
              </a:ext>
            </a:extLst>
          </p:cNvPr>
          <p:cNvSpPr/>
          <p:nvPr/>
        </p:nvSpPr>
        <p:spPr>
          <a:xfrm>
            <a:off x="9580171" y="962469"/>
            <a:ext cx="1498600" cy="5604934"/>
          </a:xfrm>
          <a:custGeom>
            <a:avLst/>
            <a:gdLst>
              <a:gd name="connsiteX0" fmla="*/ 33866 w 1498600"/>
              <a:gd name="connsiteY0" fmla="*/ 186267 h 5604934"/>
              <a:gd name="connsiteX1" fmla="*/ 0 w 1498600"/>
              <a:gd name="connsiteY1" fmla="*/ 118534 h 5604934"/>
              <a:gd name="connsiteX2" fmla="*/ 8466 w 1498600"/>
              <a:gd name="connsiteY2" fmla="*/ 76200 h 5604934"/>
              <a:gd name="connsiteX3" fmla="*/ 59266 w 1498600"/>
              <a:gd name="connsiteY3" fmla="*/ 16934 h 5604934"/>
              <a:gd name="connsiteX4" fmla="*/ 143933 w 1498600"/>
              <a:gd name="connsiteY4" fmla="*/ 0 h 5604934"/>
              <a:gd name="connsiteX5" fmla="*/ 245533 w 1498600"/>
              <a:gd name="connsiteY5" fmla="*/ 16934 h 5604934"/>
              <a:gd name="connsiteX6" fmla="*/ 423333 w 1498600"/>
              <a:gd name="connsiteY6" fmla="*/ 118534 h 5604934"/>
              <a:gd name="connsiteX7" fmla="*/ 651933 w 1498600"/>
              <a:gd name="connsiteY7" fmla="*/ 287867 h 5604934"/>
              <a:gd name="connsiteX8" fmla="*/ 872066 w 1498600"/>
              <a:gd name="connsiteY8" fmla="*/ 457200 h 5604934"/>
              <a:gd name="connsiteX9" fmla="*/ 1083733 w 1498600"/>
              <a:gd name="connsiteY9" fmla="*/ 618067 h 5604934"/>
              <a:gd name="connsiteX10" fmla="*/ 1295400 w 1498600"/>
              <a:gd name="connsiteY10" fmla="*/ 821267 h 5604934"/>
              <a:gd name="connsiteX11" fmla="*/ 1371600 w 1498600"/>
              <a:gd name="connsiteY11" fmla="*/ 948267 h 5604934"/>
              <a:gd name="connsiteX12" fmla="*/ 1447800 w 1498600"/>
              <a:gd name="connsiteY12" fmla="*/ 1109134 h 5604934"/>
              <a:gd name="connsiteX13" fmla="*/ 1490133 w 1498600"/>
              <a:gd name="connsiteY13" fmla="*/ 1286934 h 5604934"/>
              <a:gd name="connsiteX14" fmla="*/ 1498600 w 1498600"/>
              <a:gd name="connsiteY14" fmla="*/ 1557867 h 5604934"/>
              <a:gd name="connsiteX15" fmla="*/ 1481666 w 1498600"/>
              <a:gd name="connsiteY15" fmla="*/ 1744134 h 5604934"/>
              <a:gd name="connsiteX16" fmla="*/ 1447800 w 1498600"/>
              <a:gd name="connsiteY16" fmla="*/ 1981200 h 5604934"/>
              <a:gd name="connsiteX17" fmla="*/ 1413933 w 1498600"/>
              <a:gd name="connsiteY17" fmla="*/ 2218267 h 5604934"/>
              <a:gd name="connsiteX18" fmla="*/ 1388533 w 1498600"/>
              <a:gd name="connsiteY18" fmla="*/ 2404534 h 5604934"/>
              <a:gd name="connsiteX19" fmla="*/ 1354666 w 1498600"/>
              <a:gd name="connsiteY19" fmla="*/ 2726267 h 5604934"/>
              <a:gd name="connsiteX20" fmla="*/ 1329266 w 1498600"/>
              <a:gd name="connsiteY20" fmla="*/ 3022600 h 5604934"/>
              <a:gd name="connsiteX21" fmla="*/ 1312333 w 1498600"/>
              <a:gd name="connsiteY21" fmla="*/ 3318934 h 5604934"/>
              <a:gd name="connsiteX22" fmla="*/ 1286933 w 1498600"/>
              <a:gd name="connsiteY22" fmla="*/ 3699934 h 5604934"/>
              <a:gd name="connsiteX23" fmla="*/ 1261533 w 1498600"/>
              <a:gd name="connsiteY23" fmla="*/ 4123267 h 5604934"/>
              <a:gd name="connsiteX24" fmla="*/ 1270000 w 1498600"/>
              <a:gd name="connsiteY24" fmla="*/ 4453467 h 5604934"/>
              <a:gd name="connsiteX25" fmla="*/ 1312333 w 1498600"/>
              <a:gd name="connsiteY25" fmla="*/ 4775200 h 5604934"/>
              <a:gd name="connsiteX26" fmla="*/ 1388533 w 1498600"/>
              <a:gd name="connsiteY26" fmla="*/ 5223934 h 5604934"/>
              <a:gd name="connsiteX27" fmla="*/ 1430866 w 1498600"/>
              <a:gd name="connsiteY27" fmla="*/ 5435600 h 5604934"/>
              <a:gd name="connsiteX28" fmla="*/ 1422400 w 1498600"/>
              <a:gd name="connsiteY28" fmla="*/ 5520267 h 5604934"/>
              <a:gd name="connsiteX29" fmla="*/ 1422400 w 1498600"/>
              <a:gd name="connsiteY29" fmla="*/ 5520267 h 5604934"/>
              <a:gd name="connsiteX30" fmla="*/ 1337733 w 1498600"/>
              <a:gd name="connsiteY30" fmla="*/ 5604934 h 5604934"/>
              <a:gd name="connsiteX31" fmla="*/ 1295400 w 1498600"/>
              <a:gd name="connsiteY31" fmla="*/ 5604934 h 5604934"/>
              <a:gd name="connsiteX32" fmla="*/ 1227666 w 1498600"/>
              <a:gd name="connsiteY32" fmla="*/ 5528734 h 5604934"/>
              <a:gd name="connsiteX33" fmla="*/ 1151466 w 1498600"/>
              <a:gd name="connsiteY33" fmla="*/ 5334000 h 5604934"/>
              <a:gd name="connsiteX34" fmla="*/ 1092200 w 1498600"/>
              <a:gd name="connsiteY34" fmla="*/ 5063067 h 5604934"/>
              <a:gd name="connsiteX35" fmla="*/ 1049866 w 1498600"/>
              <a:gd name="connsiteY35" fmla="*/ 4851400 h 5604934"/>
              <a:gd name="connsiteX36" fmla="*/ 1007533 w 1498600"/>
              <a:gd name="connsiteY36" fmla="*/ 4563534 h 5604934"/>
              <a:gd name="connsiteX37" fmla="*/ 999066 w 1498600"/>
              <a:gd name="connsiteY37" fmla="*/ 4351867 h 5604934"/>
              <a:gd name="connsiteX38" fmla="*/ 973666 w 1498600"/>
              <a:gd name="connsiteY38" fmla="*/ 3987800 h 5604934"/>
              <a:gd name="connsiteX39" fmla="*/ 982133 w 1498600"/>
              <a:gd name="connsiteY39" fmla="*/ 3598334 h 5604934"/>
              <a:gd name="connsiteX40" fmla="*/ 990600 w 1498600"/>
              <a:gd name="connsiteY40" fmla="*/ 3183467 h 5604934"/>
              <a:gd name="connsiteX41" fmla="*/ 1016000 w 1498600"/>
              <a:gd name="connsiteY41" fmla="*/ 2751667 h 5604934"/>
              <a:gd name="connsiteX42" fmla="*/ 1024466 w 1498600"/>
              <a:gd name="connsiteY42" fmla="*/ 2396067 h 5604934"/>
              <a:gd name="connsiteX43" fmla="*/ 1041400 w 1498600"/>
              <a:gd name="connsiteY43" fmla="*/ 2133600 h 5604934"/>
              <a:gd name="connsiteX44" fmla="*/ 1066800 w 1498600"/>
              <a:gd name="connsiteY44" fmla="*/ 1786467 h 5604934"/>
              <a:gd name="connsiteX45" fmla="*/ 1032933 w 1498600"/>
              <a:gd name="connsiteY45" fmla="*/ 1549400 h 5604934"/>
              <a:gd name="connsiteX46" fmla="*/ 982133 w 1498600"/>
              <a:gd name="connsiteY46" fmla="*/ 1337734 h 5604934"/>
              <a:gd name="connsiteX47" fmla="*/ 872066 w 1498600"/>
              <a:gd name="connsiteY47" fmla="*/ 1100667 h 5604934"/>
              <a:gd name="connsiteX48" fmla="*/ 651933 w 1498600"/>
              <a:gd name="connsiteY48" fmla="*/ 846667 h 5604934"/>
              <a:gd name="connsiteX49" fmla="*/ 397933 w 1498600"/>
              <a:gd name="connsiteY49" fmla="*/ 618067 h 5604934"/>
              <a:gd name="connsiteX50" fmla="*/ 237066 w 1498600"/>
              <a:gd name="connsiteY50" fmla="*/ 440267 h 5604934"/>
              <a:gd name="connsiteX51" fmla="*/ 152400 w 1498600"/>
              <a:gd name="connsiteY51" fmla="*/ 338667 h 5604934"/>
              <a:gd name="connsiteX52" fmla="*/ 76200 w 1498600"/>
              <a:gd name="connsiteY52" fmla="*/ 237067 h 5604934"/>
              <a:gd name="connsiteX53" fmla="*/ 33866 w 1498600"/>
              <a:gd name="connsiteY53" fmla="*/ 186267 h 560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98600" h="5604934">
                <a:moveTo>
                  <a:pt x="33866" y="186267"/>
                </a:moveTo>
                <a:lnTo>
                  <a:pt x="0" y="118534"/>
                </a:lnTo>
                <a:lnTo>
                  <a:pt x="8466" y="76200"/>
                </a:lnTo>
                <a:lnTo>
                  <a:pt x="59266" y="16934"/>
                </a:lnTo>
                <a:lnTo>
                  <a:pt x="143933" y="0"/>
                </a:lnTo>
                <a:lnTo>
                  <a:pt x="245533" y="16934"/>
                </a:lnTo>
                <a:lnTo>
                  <a:pt x="423333" y="118534"/>
                </a:lnTo>
                <a:lnTo>
                  <a:pt x="651933" y="287867"/>
                </a:lnTo>
                <a:lnTo>
                  <a:pt x="872066" y="457200"/>
                </a:lnTo>
                <a:lnTo>
                  <a:pt x="1083733" y="618067"/>
                </a:lnTo>
                <a:lnTo>
                  <a:pt x="1295400" y="821267"/>
                </a:lnTo>
                <a:lnTo>
                  <a:pt x="1371600" y="948267"/>
                </a:lnTo>
                <a:lnTo>
                  <a:pt x="1447800" y="1109134"/>
                </a:lnTo>
                <a:lnTo>
                  <a:pt x="1490133" y="1286934"/>
                </a:lnTo>
                <a:lnTo>
                  <a:pt x="1498600" y="1557867"/>
                </a:lnTo>
                <a:lnTo>
                  <a:pt x="1481666" y="1744134"/>
                </a:lnTo>
                <a:lnTo>
                  <a:pt x="1447800" y="1981200"/>
                </a:lnTo>
                <a:lnTo>
                  <a:pt x="1413933" y="2218267"/>
                </a:lnTo>
                <a:lnTo>
                  <a:pt x="1388533" y="2404534"/>
                </a:lnTo>
                <a:lnTo>
                  <a:pt x="1354666" y="2726267"/>
                </a:lnTo>
                <a:lnTo>
                  <a:pt x="1329266" y="3022600"/>
                </a:lnTo>
                <a:lnTo>
                  <a:pt x="1312333" y="3318934"/>
                </a:lnTo>
                <a:lnTo>
                  <a:pt x="1286933" y="3699934"/>
                </a:lnTo>
                <a:lnTo>
                  <a:pt x="1261533" y="4123267"/>
                </a:lnTo>
                <a:lnTo>
                  <a:pt x="1270000" y="4453467"/>
                </a:lnTo>
                <a:lnTo>
                  <a:pt x="1312333" y="4775200"/>
                </a:lnTo>
                <a:lnTo>
                  <a:pt x="1388533" y="5223934"/>
                </a:lnTo>
                <a:lnTo>
                  <a:pt x="1430866" y="5435600"/>
                </a:lnTo>
                <a:lnTo>
                  <a:pt x="1422400" y="5520267"/>
                </a:lnTo>
                <a:lnTo>
                  <a:pt x="1422400" y="5520267"/>
                </a:lnTo>
                <a:lnTo>
                  <a:pt x="1337733" y="5604934"/>
                </a:lnTo>
                <a:lnTo>
                  <a:pt x="1295400" y="5604934"/>
                </a:lnTo>
                <a:lnTo>
                  <a:pt x="1227666" y="5528734"/>
                </a:lnTo>
                <a:lnTo>
                  <a:pt x="1151466" y="5334000"/>
                </a:lnTo>
                <a:lnTo>
                  <a:pt x="1092200" y="5063067"/>
                </a:lnTo>
                <a:lnTo>
                  <a:pt x="1049866" y="4851400"/>
                </a:lnTo>
                <a:lnTo>
                  <a:pt x="1007533" y="4563534"/>
                </a:lnTo>
                <a:lnTo>
                  <a:pt x="999066" y="4351867"/>
                </a:lnTo>
                <a:lnTo>
                  <a:pt x="973666" y="3987800"/>
                </a:lnTo>
                <a:lnTo>
                  <a:pt x="982133" y="3598334"/>
                </a:lnTo>
                <a:lnTo>
                  <a:pt x="990600" y="3183467"/>
                </a:lnTo>
                <a:lnTo>
                  <a:pt x="1016000" y="2751667"/>
                </a:lnTo>
                <a:lnTo>
                  <a:pt x="1024466" y="2396067"/>
                </a:lnTo>
                <a:lnTo>
                  <a:pt x="1041400" y="2133600"/>
                </a:lnTo>
                <a:lnTo>
                  <a:pt x="1066800" y="1786467"/>
                </a:lnTo>
                <a:lnTo>
                  <a:pt x="1032933" y="1549400"/>
                </a:lnTo>
                <a:lnTo>
                  <a:pt x="982133" y="1337734"/>
                </a:lnTo>
                <a:lnTo>
                  <a:pt x="872066" y="1100667"/>
                </a:lnTo>
                <a:lnTo>
                  <a:pt x="651933" y="846667"/>
                </a:lnTo>
                <a:lnTo>
                  <a:pt x="397933" y="618067"/>
                </a:lnTo>
                <a:lnTo>
                  <a:pt x="237066" y="440267"/>
                </a:lnTo>
                <a:lnTo>
                  <a:pt x="152400" y="338667"/>
                </a:lnTo>
                <a:lnTo>
                  <a:pt x="76200" y="237067"/>
                </a:lnTo>
                <a:lnTo>
                  <a:pt x="33866" y="186267"/>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992CBC9-50E3-6B45-A012-C3CB4A925F7E}"/>
              </a:ext>
            </a:extLst>
          </p:cNvPr>
          <p:cNvSpPr/>
          <p:nvPr/>
        </p:nvSpPr>
        <p:spPr>
          <a:xfrm>
            <a:off x="6816147" y="6017283"/>
            <a:ext cx="1900392" cy="369332"/>
          </a:xfrm>
          <a:prstGeom prst="rect">
            <a:avLst/>
          </a:prstGeom>
        </p:spPr>
        <p:txBody>
          <a:bodyPr wrap="none">
            <a:spAutoFit/>
          </a:bodyPr>
          <a:lstStyle/>
          <a:p>
            <a:r>
              <a:rPr lang="en-US" dirty="0" err="1">
                <a:solidFill>
                  <a:schemeClr val="tx1">
                    <a:lumMod val="65000"/>
                    <a:lumOff val="35000"/>
                  </a:schemeClr>
                </a:solidFill>
                <a:latin typeface="Gill Sans" panose="020B0502020104020203" pitchFamily="34" charset="-79"/>
                <a:cs typeface="Gill Sans" panose="020B0502020104020203" pitchFamily="34" charset="-79"/>
              </a:rPr>
              <a:t>Satake</a:t>
            </a:r>
            <a:r>
              <a:rPr lang="en-US" dirty="0">
                <a:solidFill>
                  <a:schemeClr val="tx1">
                    <a:lumMod val="65000"/>
                    <a:lumOff val="35000"/>
                  </a:schemeClr>
                </a:solidFill>
                <a:latin typeface="Gill Sans" panose="020B0502020104020203" pitchFamily="34" charset="-79"/>
                <a:cs typeface="Gill Sans" panose="020B0502020104020203" pitchFamily="34" charset="-79"/>
              </a:rPr>
              <a:t> et al., 2003</a:t>
            </a:r>
            <a:endParaRPr lang="en-US" dirty="0">
              <a:solidFill>
                <a:schemeClr val="tx1">
                  <a:lumMod val="65000"/>
                  <a:lumOff val="35000"/>
                </a:schemeClr>
              </a:solidFill>
            </a:endParaRPr>
          </a:p>
        </p:txBody>
      </p:sp>
      <p:pic>
        <p:nvPicPr>
          <p:cNvPr id="18" name="Picture 17">
            <a:extLst>
              <a:ext uri="{FF2B5EF4-FFF2-40B4-BE49-F238E27FC236}">
                <a16:creationId xmlns:a16="http://schemas.microsoft.com/office/drawing/2014/main" id="{928E575A-8573-2D4F-99E7-ED0B76E447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3781" y="4098498"/>
            <a:ext cx="4710266" cy="1930400"/>
          </a:xfrm>
          <a:prstGeom prst="rect">
            <a:avLst/>
          </a:prstGeom>
        </p:spPr>
      </p:pic>
      <p:sp>
        <p:nvSpPr>
          <p:cNvPr id="15" name="TextBox 14">
            <a:extLst>
              <a:ext uri="{FF2B5EF4-FFF2-40B4-BE49-F238E27FC236}">
                <a16:creationId xmlns:a16="http://schemas.microsoft.com/office/drawing/2014/main" id="{DDEBA75E-EE55-594C-93E0-A3689549C457}"/>
              </a:ext>
            </a:extLst>
          </p:cNvPr>
          <p:cNvSpPr txBox="1"/>
          <p:nvPr/>
        </p:nvSpPr>
        <p:spPr>
          <a:xfrm>
            <a:off x="1042878" y="1421924"/>
            <a:ext cx="7176589" cy="2446824"/>
          </a:xfrm>
          <a:prstGeom prst="rect">
            <a:avLst/>
          </a:prstGeom>
          <a:noFill/>
        </p:spPr>
        <p:txBody>
          <a:bodyPr wrap="square" rtlCol="0">
            <a:spAutoFit/>
          </a:bodyPr>
          <a:lstStyle/>
          <a:p>
            <a:pPr>
              <a:spcAft>
                <a:spcPts val="600"/>
              </a:spcAft>
            </a:pPr>
            <a:r>
              <a:rPr lang="en-US" sz="3600" dirty="0">
                <a:solidFill>
                  <a:schemeClr val="tx1">
                    <a:lumMod val="65000"/>
                    <a:lumOff val="35000"/>
                  </a:schemeClr>
                </a:solidFill>
                <a:latin typeface="Gill Sans" panose="020B0502020104020203" pitchFamily="34" charset="-79"/>
                <a:cs typeface="Gill Sans" panose="020B0502020104020203" pitchFamily="34" charset="-79"/>
              </a:rPr>
              <a:t>Long-Narrow M</a:t>
            </a:r>
            <a:r>
              <a:rPr lang="en-US" sz="3600" baseline="-25000" dirty="0">
                <a:solidFill>
                  <a:schemeClr val="tx1">
                    <a:lumMod val="65000"/>
                    <a:lumOff val="35000"/>
                  </a:schemeClr>
                </a:solidFill>
                <a:latin typeface="Gill Sans" panose="020B0502020104020203" pitchFamily="34" charset="-79"/>
                <a:cs typeface="Gill Sans" panose="020B0502020104020203" pitchFamily="34" charset="-79"/>
              </a:rPr>
              <a:t>w</a:t>
            </a:r>
            <a:r>
              <a:rPr lang="en-US" sz="3600" dirty="0">
                <a:solidFill>
                  <a:schemeClr val="tx1">
                    <a:lumMod val="65000"/>
                    <a:lumOff val="35000"/>
                  </a:schemeClr>
                </a:solidFill>
                <a:latin typeface="Gill Sans" panose="020B0502020104020203" pitchFamily="34" charset="-79"/>
                <a:cs typeface="Gill Sans" panose="020B0502020104020203" pitchFamily="34" charset="-79"/>
              </a:rPr>
              <a:t> 9.0</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- 1100 km rupture length</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- 48 km full-slip zone width</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a:t>
            </a:r>
            <a:r>
              <a:rPr lang="en-US" sz="2800" b="1" dirty="0">
                <a:solidFill>
                  <a:srgbClr val="0070C0"/>
                </a:solidFill>
                <a:latin typeface="Gill Sans" panose="020B0502020104020203" pitchFamily="34" charset="-79"/>
                <a:cs typeface="Gill Sans" panose="020B0502020104020203" pitchFamily="34" charset="-79"/>
              </a:rPr>
              <a:t>19 m slip</a:t>
            </a:r>
            <a:r>
              <a:rPr lang="en-US" sz="2800" dirty="0">
                <a:solidFill>
                  <a:schemeClr val="tx1">
                    <a:lumMod val="65000"/>
                    <a:lumOff val="35000"/>
                  </a:schemeClr>
                </a:solidFill>
                <a:latin typeface="Gill Sans" panose="020B0502020104020203" pitchFamily="34" charset="-79"/>
                <a:cs typeface="Gill Sans" panose="020B0502020104020203" pitchFamily="34" charset="-79"/>
              </a:rPr>
              <a:t>, full-slip zone</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- 4.6 x 10</a:t>
            </a:r>
            <a:r>
              <a:rPr lang="en-US" sz="2800" baseline="30000" dirty="0">
                <a:solidFill>
                  <a:schemeClr val="tx1">
                    <a:lumMod val="65000"/>
                    <a:lumOff val="35000"/>
                  </a:schemeClr>
                </a:solidFill>
                <a:latin typeface="Gill Sans" panose="020B0502020104020203" pitchFamily="34" charset="-79"/>
                <a:cs typeface="Gill Sans" panose="020B0502020104020203" pitchFamily="34" charset="-79"/>
              </a:rPr>
              <a:t>22</a:t>
            </a:r>
            <a:r>
              <a:rPr lang="en-US" sz="2800" dirty="0">
                <a:solidFill>
                  <a:schemeClr val="tx1">
                    <a:lumMod val="65000"/>
                    <a:lumOff val="35000"/>
                  </a:schemeClr>
                </a:solidFill>
                <a:latin typeface="Gill Sans" panose="020B0502020104020203" pitchFamily="34" charset="-79"/>
                <a:cs typeface="Gill Sans" panose="020B0502020104020203" pitchFamily="34" charset="-79"/>
              </a:rPr>
              <a:t> N m seismic moment</a:t>
            </a:r>
          </a:p>
        </p:txBody>
      </p:sp>
      <p:pic>
        <p:nvPicPr>
          <p:cNvPr id="16" name="Picture 15">
            <a:extLst>
              <a:ext uri="{FF2B5EF4-FFF2-40B4-BE49-F238E27FC236}">
                <a16:creationId xmlns:a16="http://schemas.microsoft.com/office/drawing/2014/main" id="{62A44EB4-D4CC-7040-B476-509DDD600A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479" y="4098498"/>
            <a:ext cx="3669539" cy="1998855"/>
          </a:xfrm>
          <a:prstGeom prst="rect">
            <a:avLst/>
          </a:prstGeom>
        </p:spPr>
      </p:pic>
      <p:sp>
        <p:nvSpPr>
          <p:cNvPr id="3" name="Freeform 2">
            <a:extLst>
              <a:ext uri="{FF2B5EF4-FFF2-40B4-BE49-F238E27FC236}">
                <a16:creationId xmlns:a16="http://schemas.microsoft.com/office/drawing/2014/main" id="{7672314D-BCEB-374C-9F7B-BC631520E711}"/>
              </a:ext>
            </a:extLst>
          </p:cNvPr>
          <p:cNvSpPr/>
          <p:nvPr/>
        </p:nvSpPr>
        <p:spPr>
          <a:xfrm>
            <a:off x="4731026" y="4723075"/>
            <a:ext cx="3975652" cy="516835"/>
          </a:xfrm>
          <a:custGeom>
            <a:avLst/>
            <a:gdLst>
              <a:gd name="connsiteX0" fmla="*/ 0 w 3975652"/>
              <a:gd name="connsiteY0" fmla="*/ 381662 h 516835"/>
              <a:gd name="connsiteX1" fmla="*/ 318052 w 3975652"/>
              <a:gd name="connsiteY1" fmla="*/ 365760 h 516835"/>
              <a:gd name="connsiteX2" fmla="*/ 389614 w 3975652"/>
              <a:gd name="connsiteY2" fmla="*/ 333955 h 516835"/>
              <a:gd name="connsiteX3" fmla="*/ 445273 w 3975652"/>
              <a:gd name="connsiteY3" fmla="*/ 294198 h 516835"/>
              <a:gd name="connsiteX4" fmla="*/ 516835 w 3975652"/>
              <a:gd name="connsiteY4" fmla="*/ 0 h 516835"/>
              <a:gd name="connsiteX5" fmla="*/ 588397 w 3975652"/>
              <a:gd name="connsiteY5" fmla="*/ 23854 h 516835"/>
              <a:gd name="connsiteX6" fmla="*/ 659958 w 3975652"/>
              <a:gd name="connsiteY6" fmla="*/ 182880 h 516835"/>
              <a:gd name="connsiteX7" fmla="*/ 659958 w 3975652"/>
              <a:gd name="connsiteY7" fmla="*/ 182880 h 516835"/>
              <a:gd name="connsiteX8" fmla="*/ 795131 w 3975652"/>
              <a:gd name="connsiteY8" fmla="*/ 222636 h 516835"/>
              <a:gd name="connsiteX9" fmla="*/ 946205 w 3975652"/>
              <a:gd name="connsiteY9" fmla="*/ 222636 h 516835"/>
              <a:gd name="connsiteX10" fmla="*/ 1089329 w 3975652"/>
              <a:gd name="connsiteY10" fmla="*/ 222636 h 516835"/>
              <a:gd name="connsiteX11" fmla="*/ 1208598 w 3975652"/>
              <a:gd name="connsiteY11" fmla="*/ 222636 h 516835"/>
              <a:gd name="connsiteX12" fmla="*/ 1367624 w 3975652"/>
              <a:gd name="connsiteY12" fmla="*/ 254442 h 516835"/>
              <a:gd name="connsiteX13" fmla="*/ 1542553 w 3975652"/>
              <a:gd name="connsiteY13" fmla="*/ 310101 h 516835"/>
              <a:gd name="connsiteX14" fmla="*/ 1669774 w 3975652"/>
              <a:gd name="connsiteY14" fmla="*/ 389614 h 516835"/>
              <a:gd name="connsiteX15" fmla="*/ 1796995 w 3975652"/>
              <a:gd name="connsiteY15" fmla="*/ 445273 h 516835"/>
              <a:gd name="connsiteX16" fmla="*/ 1956021 w 3975652"/>
              <a:gd name="connsiteY16" fmla="*/ 492981 h 516835"/>
              <a:gd name="connsiteX17" fmla="*/ 2051437 w 3975652"/>
              <a:gd name="connsiteY17" fmla="*/ 508883 h 516835"/>
              <a:gd name="connsiteX18" fmla="*/ 2130950 w 3975652"/>
              <a:gd name="connsiteY18" fmla="*/ 516835 h 516835"/>
              <a:gd name="connsiteX19" fmla="*/ 2242268 w 3975652"/>
              <a:gd name="connsiteY19" fmla="*/ 516835 h 516835"/>
              <a:gd name="connsiteX20" fmla="*/ 2353586 w 3975652"/>
              <a:gd name="connsiteY20" fmla="*/ 508883 h 516835"/>
              <a:gd name="connsiteX21" fmla="*/ 2456953 w 3975652"/>
              <a:gd name="connsiteY21" fmla="*/ 477078 h 516835"/>
              <a:gd name="connsiteX22" fmla="*/ 2568271 w 3975652"/>
              <a:gd name="connsiteY22" fmla="*/ 453224 h 516835"/>
              <a:gd name="connsiteX23" fmla="*/ 2687541 w 3975652"/>
              <a:gd name="connsiteY23" fmla="*/ 429370 h 516835"/>
              <a:gd name="connsiteX24" fmla="*/ 2854518 w 3975652"/>
              <a:gd name="connsiteY24" fmla="*/ 405516 h 516835"/>
              <a:gd name="connsiteX25" fmla="*/ 3029447 w 3975652"/>
              <a:gd name="connsiteY25" fmla="*/ 405516 h 516835"/>
              <a:gd name="connsiteX26" fmla="*/ 3267986 w 3975652"/>
              <a:gd name="connsiteY26" fmla="*/ 389614 h 516835"/>
              <a:gd name="connsiteX27" fmla="*/ 3657600 w 3975652"/>
              <a:gd name="connsiteY27" fmla="*/ 389614 h 516835"/>
              <a:gd name="connsiteX28" fmla="*/ 3975652 w 3975652"/>
              <a:gd name="connsiteY28" fmla="*/ 36576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75652" h="516835">
                <a:moveTo>
                  <a:pt x="0" y="381662"/>
                </a:moveTo>
                <a:lnTo>
                  <a:pt x="318052" y="365760"/>
                </a:lnTo>
                <a:lnTo>
                  <a:pt x="389614" y="333955"/>
                </a:lnTo>
                <a:lnTo>
                  <a:pt x="445273" y="294198"/>
                </a:lnTo>
                <a:lnTo>
                  <a:pt x="516835" y="0"/>
                </a:lnTo>
                <a:lnTo>
                  <a:pt x="588397" y="23854"/>
                </a:lnTo>
                <a:lnTo>
                  <a:pt x="659958" y="182880"/>
                </a:lnTo>
                <a:lnTo>
                  <a:pt x="659958" y="182880"/>
                </a:lnTo>
                <a:lnTo>
                  <a:pt x="795131" y="222636"/>
                </a:lnTo>
                <a:lnTo>
                  <a:pt x="946205" y="222636"/>
                </a:lnTo>
                <a:lnTo>
                  <a:pt x="1089329" y="222636"/>
                </a:lnTo>
                <a:lnTo>
                  <a:pt x="1208598" y="222636"/>
                </a:lnTo>
                <a:lnTo>
                  <a:pt x="1367624" y="254442"/>
                </a:lnTo>
                <a:lnTo>
                  <a:pt x="1542553" y="310101"/>
                </a:lnTo>
                <a:lnTo>
                  <a:pt x="1669774" y="389614"/>
                </a:lnTo>
                <a:lnTo>
                  <a:pt x="1796995" y="445273"/>
                </a:lnTo>
                <a:lnTo>
                  <a:pt x="1956021" y="492981"/>
                </a:lnTo>
                <a:lnTo>
                  <a:pt x="2051437" y="508883"/>
                </a:lnTo>
                <a:lnTo>
                  <a:pt x="2130950" y="516835"/>
                </a:lnTo>
                <a:lnTo>
                  <a:pt x="2242268" y="516835"/>
                </a:lnTo>
                <a:lnTo>
                  <a:pt x="2353586" y="508883"/>
                </a:lnTo>
                <a:lnTo>
                  <a:pt x="2456953" y="477078"/>
                </a:lnTo>
                <a:lnTo>
                  <a:pt x="2568271" y="453224"/>
                </a:lnTo>
                <a:lnTo>
                  <a:pt x="2687541" y="429370"/>
                </a:lnTo>
                <a:lnTo>
                  <a:pt x="2854518" y="405516"/>
                </a:lnTo>
                <a:lnTo>
                  <a:pt x="3029447" y="405516"/>
                </a:lnTo>
                <a:lnTo>
                  <a:pt x="3267986" y="389614"/>
                </a:lnTo>
                <a:lnTo>
                  <a:pt x="3657600" y="389614"/>
                </a:lnTo>
                <a:lnTo>
                  <a:pt x="3975652" y="36576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FFFA47-F7AB-AC42-A732-B3483FB85E0E}"/>
              </a:ext>
            </a:extLst>
          </p:cNvPr>
          <p:cNvSpPr/>
          <p:nvPr/>
        </p:nvSpPr>
        <p:spPr>
          <a:xfrm>
            <a:off x="6787782" y="5142807"/>
            <a:ext cx="51854" cy="86020"/>
          </a:xfrm>
          <a:prstGeom prst="rect">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FE06FF3-8D28-E042-A760-000F5FB570CA}"/>
              </a:ext>
            </a:extLst>
          </p:cNvPr>
          <p:cNvCxnSpPr>
            <a:cxnSpLocks/>
          </p:cNvCxnSpPr>
          <p:nvPr/>
        </p:nvCxnSpPr>
        <p:spPr>
          <a:xfrm>
            <a:off x="10048352" y="2703007"/>
            <a:ext cx="14552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A80CD51-0BAD-1A4C-8831-CE6834FC7E7C}"/>
              </a:ext>
            </a:extLst>
          </p:cNvPr>
          <p:cNvSpPr/>
          <p:nvPr/>
        </p:nvSpPr>
        <p:spPr>
          <a:xfrm>
            <a:off x="11503574" y="2518341"/>
            <a:ext cx="784830" cy="369332"/>
          </a:xfrm>
          <a:prstGeom prst="rect">
            <a:avLst/>
          </a:prstGeom>
        </p:spPr>
        <p:txBody>
          <a:bodyPr wrap="none">
            <a:spAutoFit/>
          </a:bodyPr>
          <a:lstStyle/>
          <a:p>
            <a:r>
              <a:rPr lang="en-US" dirty="0">
                <a:solidFill>
                  <a:srgbClr val="FFC000"/>
                </a:solidFill>
                <a:latin typeface="Gill Sans" panose="020B0502020104020203" pitchFamily="34" charset="-79"/>
                <a:cs typeface="Gill Sans" panose="020B0502020104020203" pitchFamily="34" charset="-79"/>
              </a:rPr>
              <a:t>Profile</a:t>
            </a:r>
            <a:endParaRPr lang="en-US" dirty="0">
              <a:solidFill>
                <a:srgbClr val="FFC000"/>
              </a:solidFill>
            </a:endParaRPr>
          </a:p>
        </p:txBody>
      </p:sp>
      <p:sp>
        <p:nvSpPr>
          <p:cNvPr id="20" name="TextBox 19">
            <a:extLst>
              <a:ext uri="{FF2B5EF4-FFF2-40B4-BE49-F238E27FC236}">
                <a16:creationId xmlns:a16="http://schemas.microsoft.com/office/drawing/2014/main" id="{B98D1720-054C-F045-AC64-E41070BDB380}"/>
              </a:ext>
            </a:extLst>
          </p:cNvPr>
          <p:cNvSpPr txBox="1"/>
          <p:nvPr/>
        </p:nvSpPr>
        <p:spPr>
          <a:xfrm rot="3666639">
            <a:off x="9951953" y="2138374"/>
            <a:ext cx="505267" cy="369332"/>
          </a:xfrm>
          <a:prstGeom prst="rect">
            <a:avLst/>
          </a:prstGeom>
          <a:noFill/>
        </p:spPr>
        <p:txBody>
          <a:bodyPr wrap="none" rtlCol="0">
            <a:spAutoFit/>
          </a:bodyPr>
          <a:lstStyle/>
          <a:p>
            <a:r>
              <a:rPr lang="en-US" b="1" dirty="0">
                <a:solidFill>
                  <a:schemeClr val="bg1"/>
                </a:solidFill>
                <a:latin typeface="Helvetica" pitchFamily="2" charset="0"/>
              </a:rPr>
              <a:t>UP</a:t>
            </a:r>
          </a:p>
        </p:txBody>
      </p:sp>
      <p:sp>
        <p:nvSpPr>
          <p:cNvPr id="21" name="TextBox 20">
            <a:extLst>
              <a:ext uri="{FF2B5EF4-FFF2-40B4-BE49-F238E27FC236}">
                <a16:creationId xmlns:a16="http://schemas.microsoft.com/office/drawing/2014/main" id="{41C5DC8B-64C9-1045-9CD6-14F0EC378935}"/>
              </a:ext>
            </a:extLst>
          </p:cNvPr>
          <p:cNvSpPr txBox="1"/>
          <p:nvPr/>
        </p:nvSpPr>
        <p:spPr>
          <a:xfrm rot="3571269">
            <a:off x="10229590" y="1853840"/>
            <a:ext cx="915635" cy="369332"/>
          </a:xfrm>
          <a:prstGeom prst="rect">
            <a:avLst/>
          </a:prstGeom>
          <a:noFill/>
        </p:spPr>
        <p:txBody>
          <a:bodyPr wrap="none" rtlCol="0">
            <a:spAutoFit/>
          </a:bodyPr>
          <a:lstStyle/>
          <a:p>
            <a:r>
              <a:rPr lang="en-US" b="1" dirty="0">
                <a:solidFill>
                  <a:schemeClr val="bg1"/>
                </a:solidFill>
                <a:latin typeface="Helvetica" pitchFamily="2" charset="0"/>
              </a:rPr>
              <a:t>DOWN</a:t>
            </a:r>
          </a:p>
        </p:txBody>
      </p:sp>
    </p:spTree>
    <p:extLst>
      <p:ext uri="{BB962C8B-B14F-4D97-AF65-F5344CB8AC3E}">
        <p14:creationId xmlns:p14="http://schemas.microsoft.com/office/powerpoint/2010/main" val="186344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1700 Cascadia slip models</a:t>
            </a:r>
          </a:p>
        </p:txBody>
      </p:sp>
      <p:sp>
        <p:nvSpPr>
          <p:cNvPr id="7" name="TextBox 6">
            <a:extLst>
              <a:ext uri="{FF2B5EF4-FFF2-40B4-BE49-F238E27FC236}">
                <a16:creationId xmlns:a16="http://schemas.microsoft.com/office/drawing/2014/main" id="{FB953860-0976-9746-B144-334D3861A0CC}"/>
              </a:ext>
            </a:extLst>
          </p:cNvPr>
          <p:cNvSpPr txBox="1"/>
          <p:nvPr/>
        </p:nvSpPr>
        <p:spPr>
          <a:xfrm>
            <a:off x="1044098" y="1421924"/>
            <a:ext cx="7594600" cy="2816156"/>
          </a:xfrm>
          <a:prstGeom prst="rect">
            <a:avLst/>
          </a:prstGeom>
          <a:noFill/>
        </p:spPr>
        <p:txBody>
          <a:bodyPr wrap="square" rtlCol="0">
            <a:spAutoFit/>
          </a:bodyPr>
          <a:lstStyle/>
          <a:p>
            <a:pPr>
              <a:spcAft>
                <a:spcPts val="600"/>
              </a:spcAft>
            </a:pPr>
            <a:r>
              <a:rPr lang="en-US" sz="3600" dirty="0">
                <a:solidFill>
                  <a:schemeClr val="tx1">
                    <a:lumMod val="65000"/>
                    <a:lumOff val="35000"/>
                  </a:schemeClr>
                </a:solidFill>
                <a:latin typeface="Gill Sans" panose="020B0502020104020203" pitchFamily="34" charset="-79"/>
                <a:cs typeface="Gill Sans" panose="020B0502020104020203" pitchFamily="34" charset="-79"/>
              </a:rPr>
              <a:t>Long-Wide M</a:t>
            </a:r>
            <a:r>
              <a:rPr lang="en-US" sz="3600" baseline="-25000" dirty="0">
                <a:solidFill>
                  <a:schemeClr val="tx1">
                    <a:lumMod val="65000"/>
                    <a:lumOff val="35000"/>
                  </a:schemeClr>
                </a:solidFill>
                <a:latin typeface="Gill Sans" panose="020B0502020104020203" pitchFamily="34" charset="-79"/>
                <a:cs typeface="Gill Sans" panose="020B0502020104020203" pitchFamily="34" charset="-79"/>
              </a:rPr>
              <a:t>w</a:t>
            </a:r>
            <a:r>
              <a:rPr lang="en-US" sz="3600" dirty="0">
                <a:solidFill>
                  <a:schemeClr val="tx1">
                    <a:lumMod val="65000"/>
                    <a:lumOff val="35000"/>
                  </a:schemeClr>
                </a:solidFill>
                <a:latin typeface="Gill Sans" panose="020B0502020104020203" pitchFamily="34" charset="-79"/>
                <a:cs typeface="Gill Sans" panose="020B0502020104020203" pitchFamily="34" charset="-79"/>
              </a:rPr>
              <a:t> 9.2</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- 1100 km rupture</a:t>
            </a:r>
            <a:endParaRPr lang="en-US" sz="36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- 100 km full-slip zone width</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a:t>
            </a:r>
            <a:r>
              <a:rPr lang="en-US" sz="2800" b="1" dirty="0">
                <a:solidFill>
                  <a:srgbClr val="0070C0"/>
                </a:solidFill>
                <a:latin typeface="Gill Sans" panose="020B0502020104020203" pitchFamily="34" charset="-79"/>
                <a:cs typeface="Gill Sans" panose="020B0502020104020203" pitchFamily="34" charset="-79"/>
              </a:rPr>
              <a:t>21 m slip</a:t>
            </a:r>
            <a:r>
              <a:rPr lang="en-US" sz="2800" dirty="0">
                <a:solidFill>
                  <a:schemeClr val="tx1">
                    <a:lumMod val="65000"/>
                    <a:lumOff val="35000"/>
                  </a:schemeClr>
                </a:solidFill>
                <a:latin typeface="Gill Sans" panose="020B0502020104020203" pitchFamily="34" charset="-79"/>
                <a:cs typeface="Gill Sans" panose="020B0502020104020203" pitchFamily="34" charset="-79"/>
              </a:rPr>
              <a:t>, full-slip zone</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- 9.2 x 10</a:t>
            </a:r>
            <a:r>
              <a:rPr lang="en-US" sz="2800" baseline="30000" dirty="0">
                <a:solidFill>
                  <a:schemeClr val="tx1">
                    <a:lumMod val="65000"/>
                    <a:lumOff val="35000"/>
                  </a:schemeClr>
                </a:solidFill>
                <a:latin typeface="Gill Sans" panose="020B0502020104020203" pitchFamily="34" charset="-79"/>
                <a:cs typeface="Gill Sans" panose="020B0502020104020203" pitchFamily="34" charset="-79"/>
              </a:rPr>
              <a:t>22</a:t>
            </a:r>
            <a:r>
              <a:rPr lang="en-US" sz="2800" dirty="0">
                <a:solidFill>
                  <a:schemeClr val="tx1">
                    <a:lumMod val="65000"/>
                    <a:lumOff val="35000"/>
                  </a:schemeClr>
                </a:solidFill>
                <a:latin typeface="Gill Sans" panose="020B0502020104020203" pitchFamily="34" charset="-79"/>
                <a:cs typeface="Gill Sans" panose="020B0502020104020203" pitchFamily="34" charset="-79"/>
              </a:rPr>
              <a:t> N m seismic moment</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p:txBody>
      </p:sp>
      <p:pic>
        <p:nvPicPr>
          <p:cNvPr id="2" name="Picture 1">
            <a:extLst>
              <a:ext uri="{FF2B5EF4-FFF2-40B4-BE49-F238E27FC236}">
                <a16:creationId xmlns:a16="http://schemas.microsoft.com/office/drawing/2014/main" id="{02AA67F7-EB32-3A4B-854D-7996070445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8967020" y="904568"/>
            <a:ext cx="2585884" cy="5753101"/>
          </a:xfrm>
          <a:prstGeom prst="rect">
            <a:avLst/>
          </a:prstGeom>
        </p:spPr>
      </p:pic>
      <p:sp>
        <p:nvSpPr>
          <p:cNvPr id="3" name="Freeform 2">
            <a:extLst>
              <a:ext uri="{FF2B5EF4-FFF2-40B4-BE49-F238E27FC236}">
                <a16:creationId xmlns:a16="http://schemas.microsoft.com/office/drawing/2014/main" id="{73C47455-C757-BC4B-A527-E885A6C88189}"/>
              </a:ext>
            </a:extLst>
          </p:cNvPr>
          <p:cNvSpPr/>
          <p:nvPr/>
        </p:nvSpPr>
        <p:spPr>
          <a:xfrm>
            <a:off x="9399494" y="1122829"/>
            <a:ext cx="1445559" cy="5459506"/>
          </a:xfrm>
          <a:custGeom>
            <a:avLst/>
            <a:gdLst>
              <a:gd name="connsiteX0" fmla="*/ 853888 w 1445559"/>
              <a:gd name="connsiteY0" fmla="*/ 2803712 h 5459506"/>
              <a:gd name="connsiteX1" fmla="*/ 806824 w 1445559"/>
              <a:gd name="connsiteY1" fmla="*/ 2346512 h 5459506"/>
              <a:gd name="connsiteX2" fmla="*/ 732865 w 1445559"/>
              <a:gd name="connsiteY2" fmla="*/ 1889312 h 5459506"/>
              <a:gd name="connsiteX3" fmla="*/ 598394 w 1445559"/>
              <a:gd name="connsiteY3" fmla="*/ 1385047 h 5459506"/>
              <a:gd name="connsiteX4" fmla="*/ 470647 w 1445559"/>
              <a:gd name="connsiteY4" fmla="*/ 1089212 h 5459506"/>
              <a:gd name="connsiteX5" fmla="*/ 255494 w 1445559"/>
              <a:gd name="connsiteY5" fmla="*/ 692524 h 5459506"/>
              <a:gd name="connsiteX6" fmla="*/ 26894 w 1445559"/>
              <a:gd name="connsiteY6" fmla="*/ 289112 h 5459506"/>
              <a:gd name="connsiteX7" fmla="*/ 0 w 1445559"/>
              <a:gd name="connsiteY7" fmla="*/ 235324 h 5459506"/>
              <a:gd name="connsiteX8" fmla="*/ 0 w 1445559"/>
              <a:gd name="connsiteY8" fmla="*/ 235324 h 5459506"/>
              <a:gd name="connsiteX9" fmla="*/ 20171 w 1445559"/>
              <a:gd name="connsiteY9" fmla="*/ 141195 h 5459506"/>
              <a:gd name="connsiteX10" fmla="*/ 188259 w 1445559"/>
              <a:gd name="connsiteY10" fmla="*/ 6724 h 5459506"/>
              <a:gd name="connsiteX11" fmla="*/ 221877 w 1445559"/>
              <a:gd name="connsiteY11" fmla="*/ 0 h 5459506"/>
              <a:gd name="connsiteX12" fmla="*/ 275665 w 1445559"/>
              <a:gd name="connsiteY12" fmla="*/ 20171 h 5459506"/>
              <a:gd name="connsiteX13" fmla="*/ 470647 w 1445559"/>
              <a:gd name="connsiteY13" fmla="*/ 188259 h 5459506"/>
              <a:gd name="connsiteX14" fmla="*/ 679077 w 1445559"/>
              <a:gd name="connsiteY14" fmla="*/ 383242 h 5459506"/>
              <a:gd name="connsiteX15" fmla="*/ 840441 w 1445559"/>
              <a:gd name="connsiteY15" fmla="*/ 510989 h 5459506"/>
              <a:gd name="connsiteX16" fmla="*/ 1008530 w 1445559"/>
              <a:gd name="connsiteY16" fmla="*/ 638736 h 5459506"/>
              <a:gd name="connsiteX17" fmla="*/ 1169894 w 1445559"/>
              <a:gd name="connsiteY17" fmla="*/ 800100 h 5459506"/>
              <a:gd name="connsiteX18" fmla="*/ 1270747 w 1445559"/>
              <a:gd name="connsiteY18" fmla="*/ 927847 h 5459506"/>
              <a:gd name="connsiteX19" fmla="*/ 1317812 w 1445559"/>
              <a:gd name="connsiteY19" fmla="*/ 1015253 h 5459506"/>
              <a:gd name="connsiteX20" fmla="*/ 1358153 w 1445559"/>
              <a:gd name="connsiteY20" fmla="*/ 1102659 h 5459506"/>
              <a:gd name="connsiteX21" fmla="*/ 1371600 w 1445559"/>
              <a:gd name="connsiteY21" fmla="*/ 1257300 h 5459506"/>
              <a:gd name="connsiteX22" fmla="*/ 1385047 w 1445559"/>
              <a:gd name="connsiteY22" fmla="*/ 1479177 h 5459506"/>
              <a:gd name="connsiteX23" fmla="*/ 1371600 w 1445559"/>
              <a:gd name="connsiteY23" fmla="*/ 1647265 h 5459506"/>
              <a:gd name="connsiteX24" fmla="*/ 1351430 w 1445559"/>
              <a:gd name="connsiteY24" fmla="*/ 1828800 h 5459506"/>
              <a:gd name="connsiteX25" fmla="*/ 1331259 w 1445559"/>
              <a:gd name="connsiteY25" fmla="*/ 2050677 h 5459506"/>
              <a:gd name="connsiteX26" fmla="*/ 1304365 w 1445559"/>
              <a:gd name="connsiteY26" fmla="*/ 2373406 h 5459506"/>
              <a:gd name="connsiteX27" fmla="*/ 1284194 w 1445559"/>
              <a:gd name="connsiteY27" fmla="*/ 2723030 h 5459506"/>
              <a:gd name="connsiteX28" fmla="*/ 1257300 w 1445559"/>
              <a:gd name="connsiteY28" fmla="*/ 3227295 h 5459506"/>
              <a:gd name="connsiteX29" fmla="*/ 1230406 w 1445559"/>
              <a:gd name="connsiteY29" fmla="*/ 3731559 h 5459506"/>
              <a:gd name="connsiteX30" fmla="*/ 1237130 w 1445559"/>
              <a:gd name="connsiteY30" fmla="*/ 4108077 h 5459506"/>
              <a:gd name="connsiteX31" fmla="*/ 1257300 w 1445559"/>
              <a:gd name="connsiteY31" fmla="*/ 4457700 h 5459506"/>
              <a:gd name="connsiteX32" fmla="*/ 1324535 w 1445559"/>
              <a:gd name="connsiteY32" fmla="*/ 4894730 h 5459506"/>
              <a:gd name="connsiteX33" fmla="*/ 1378324 w 1445559"/>
              <a:gd name="connsiteY33" fmla="*/ 5170395 h 5459506"/>
              <a:gd name="connsiteX34" fmla="*/ 1438835 w 1445559"/>
              <a:gd name="connsiteY34" fmla="*/ 5365377 h 5459506"/>
              <a:gd name="connsiteX35" fmla="*/ 1445559 w 1445559"/>
              <a:gd name="connsiteY35" fmla="*/ 5425889 h 5459506"/>
              <a:gd name="connsiteX36" fmla="*/ 1391771 w 1445559"/>
              <a:gd name="connsiteY36" fmla="*/ 5446059 h 5459506"/>
              <a:gd name="connsiteX37" fmla="*/ 1391771 w 1445559"/>
              <a:gd name="connsiteY37" fmla="*/ 5446059 h 5459506"/>
              <a:gd name="connsiteX38" fmla="*/ 1203512 w 1445559"/>
              <a:gd name="connsiteY38" fmla="*/ 5459506 h 5459506"/>
              <a:gd name="connsiteX39" fmla="*/ 1136277 w 1445559"/>
              <a:gd name="connsiteY39" fmla="*/ 5439336 h 5459506"/>
              <a:gd name="connsiteX40" fmla="*/ 1136277 w 1445559"/>
              <a:gd name="connsiteY40" fmla="*/ 5439336 h 5459506"/>
              <a:gd name="connsiteX41" fmla="*/ 1055594 w 1445559"/>
              <a:gd name="connsiteY41" fmla="*/ 5177118 h 5459506"/>
              <a:gd name="connsiteX42" fmla="*/ 995082 w 1445559"/>
              <a:gd name="connsiteY42" fmla="*/ 4874559 h 5459506"/>
              <a:gd name="connsiteX43" fmla="*/ 934571 w 1445559"/>
              <a:gd name="connsiteY43" fmla="*/ 4484595 h 5459506"/>
              <a:gd name="connsiteX44" fmla="*/ 907677 w 1445559"/>
              <a:gd name="connsiteY44" fmla="*/ 4061012 h 5459506"/>
              <a:gd name="connsiteX45" fmla="*/ 887506 w 1445559"/>
              <a:gd name="connsiteY45" fmla="*/ 3738283 h 5459506"/>
              <a:gd name="connsiteX46" fmla="*/ 880782 w 1445559"/>
              <a:gd name="connsiteY46" fmla="*/ 3388659 h 5459506"/>
              <a:gd name="connsiteX47" fmla="*/ 874059 w 1445559"/>
              <a:gd name="connsiteY47" fmla="*/ 3112995 h 5459506"/>
              <a:gd name="connsiteX48" fmla="*/ 853888 w 1445559"/>
              <a:gd name="connsiteY48" fmla="*/ 2877671 h 5459506"/>
              <a:gd name="connsiteX49" fmla="*/ 853888 w 1445559"/>
              <a:gd name="connsiteY49" fmla="*/ 2803712 h 5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45559" h="5459506">
                <a:moveTo>
                  <a:pt x="853888" y="2803712"/>
                </a:moveTo>
                <a:lnTo>
                  <a:pt x="806824" y="2346512"/>
                </a:lnTo>
                <a:lnTo>
                  <a:pt x="732865" y="1889312"/>
                </a:lnTo>
                <a:lnTo>
                  <a:pt x="598394" y="1385047"/>
                </a:lnTo>
                <a:lnTo>
                  <a:pt x="470647" y="1089212"/>
                </a:lnTo>
                <a:lnTo>
                  <a:pt x="255494" y="692524"/>
                </a:lnTo>
                <a:lnTo>
                  <a:pt x="26894" y="289112"/>
                </a:lnTo>
                <a:lnTo>
                  <a:pt x="0" y="235324"/>
                </a:lnTo>
                <a:lnTo>
                  <a:pt x="0" y="235324"/>
                </a:lnTo>
                <a:lnTo>
                  <a:pt x="20171" y="141195"/>
                </a:lnTo>
                <a:lnTo>
                  <a:pt x="188259" y="6724"/>
                </a:lnTo>
                <a:lnTo>
                  <a:pt x="221877" y="0"/>
                </a:lnTo>
                <a:lnTo>
                  <a:pt x="275665" y="20171"/>
                </a:lnTo>
                <a:lnTo>
                  <a:pt x="470647" y="188259"/>
                </a:lnTo>
                <a:lnTo>
                  <a:pt x="679077" y="383242"/>
                </a:lnTo>
                <a:lnTo>
                  <a:pt x="840441" y="510989"/>
                </a:lnTo>
                <a:lnTo>
                  <a:pt x="1008530" y="638736"/>
                </a:lnTo>
                <a:lnTo>
                  <a:pt x="1169894" y="800100"/>
                </a:lnTo>
                <a:lnTo>
                  <a:pt x="1270747" y="927847"/>
                </a:lnTo>
                <a:lnTo>
                  <a:pt x="1317812" y="1015253"/>
                </a:lnTo>
                <a:lnTo>
                  <a:pt x="1358153" y="1102659"/>
                </a:lnTo>
                <a:lnTo>
                  <a:pt x="1371600" y="1257300"/>
                </a:lnTo>
                <a:lnTo>
                  <a:pt x="1385047" y="1479177"/>
                </a:lnTo>
                <a:lnTo>
                  <a:pt x="1371600" y="1647265"/>
                </a:lnTo>
                <a:lnTo>
                  <a:pt x="1351430" y="1828800"/>
                </a:lnTo>
                <a:lnTo>
                  <a:pt x="1331259" y="2050677"/>
                </a:lnTo>
                <a:lnTo>
                  <a:pt x="1304365" y="2373406"/>
                </a:lnTo>
                <a:lnTo>
                  <a:pt x="1284194" y="2723030"/>
                </a:lnTo>
                <a:lnTo>
                  <a:pt x="1257300" y="3227295"/>
                </a:lnTo>
                <a:lnTo>
                  <a:pt x="1230406" y="3731559"/>
                </a:lnTo>
                <a:lnTo>
                  <a:pt x="1237130" y="4108077"/>
                </a:lnTo>
                <a:lnTo>
                  <a:pt x="1257300" y="4457700"/>
                </a:lnTo>
                <a:lnTo>
                  <a:pt x="1324535" y="4894730"/>
                </a:lnTo>
                <a:lnTo>
                  <a:pt x="1378324" y="5170395"/>
                </a:lnTo>
                <a:lnTo>
                  <a:pt x="1438835" y="5365377"/>
                </a:lnTo>
                <a:lnTo>
                  <a:pt x="1445559" y="5425889"/>
                </a:lnTo>
                <a:lnTo>
                  <a:pt x="1391771" y="5446059"/>
                </a:lnTo>
                <a:lnTo>
                  <a:pt x="1391771" y="5446059"/>
                </a:lnTo>
                <a:lnTo>
                  <a:pt x="1203512" y="5459506"/>
                </a:lnTo>
                <a:lnTo>
                  <a:pt x="1136277" y="5439336"/>
                </a:lnTo>
                <a:lnTo>
                  <a:pt x="1136277" y="5439336"/>
                </a:lnTo>
                <a:lnTo>
                  <a:pt x="1055594" y="5177118"/>
                </a:lnTo>
                <a:lnTo>
                  <a:pt x="995082" y="4874559"/>
                </a:lnTo>
                <a:lnTo>
                  <a:pt x="934571" y="4484595"/>
                </a:lnTo>
                <a:lnTo>
                  <a:pt x="907677" y="4061012"/>
                </a:lnTo>
                <a:lnTo>
                  <a:pt x="887506" y="3738283"/>
                </a:lnTo>
                <a:lnTo>
                  <a:pt x="880782" y="3388659"/>
                </a:lnTo>
                <a:lnTo>
                  <a:pt x="874059" y="3112995"/>
                </a:lnTo>
                <a:lnTo>
                  <a:pt x="853888" y="2877671"/>
                </a:lnTo>
                <a:lnTo>
                  <a:pt x="853888" y="2803712"/>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5F893728-DD57-434D-B8CB-C886FCE03DEF}"/>
              </a:ext>
            </a:extLst>
          </p:cNvPr>
          <p:cNvSpPr/>
          <p:nvPr/>
        </p:nvSpPr>
        <p:spPr>
          <a:xfrm>
            <a:off x="9563674" y="876415"/>
            <a:ext cx="1752026" cy="5732814"/>
          </a:xfrm>
          <a:custGeom>
            <a:avLst/>
            <a:gdLst>
              <a:gd name="connsiteX0" fmla="*/ 60512 w 1748118"/>
              <a:gd name="connsiteY0" fmla="*/ 121024 h 5701553"/>
              <a:gd name="connsiteX1" fmla="*/ 60512 w 1748118"/>
              <a:gd name="connsiteY1" fmla="*/ 121024 h 5701553"/>
              <a:gd name="connsiteX2" fmla="*/ 0 w 1748118"/>
              <a:gd name="connsiteY2" fmla="*/ 87406 h 5701553"/>
              <a:gd name="connsiteX3" fmla="*/ 13447 w 1748118"/>
              <a:gd name="connsiteY3" fmla="*/ 13448 h 5701553"/>
              <a:gd name="connsiteX4" fmla="*/ 154642 w 1748118"/>
              <a:gd name="connsiteY4" fmla="*/ 13448 h 5701553"/>
              <a:gd name="connsiteX5" fmla="*/ 336177 w 1748118"/>
              <a:gd name="connsiteY5" fmla="*/ 0 h 5701553"/>
              <a:gd name="connsiteX6" fmla="*/ 470647 w 1748118"/>
              <a:gd name="connsiteY6" fmla="*/ 13448 h 5701553"/>
              <a:gd name="connsiteX7" fmla="*/ 632012 w 1748118"/>
              <a:gd name="connsiteY7" fmla="*/ 107577 h 5701553"/>
              <a:gd name="connsiteX8" fmla="*/ 894230 w 1748118"/>
              <a:gd name="connsiteY8" fmla="*/ 268942 h 5701553"/>
              <a:gd name="connsiteX9" fmla="*/ 1264024 w 1748118"/>
              <a:gd name="connsiteY9" fmla="*/ 504265 h 5701553"/>
              <a:gd name="connsiteX10" fmla="*/ 1472453 w 1748118"/>
              <a:gd name="connsiteY10" fmla="*/ 699248 h 5701553"/>
              <a:gd name="connsiteX11" fmla="*/ 1633818 w 1748118"/>
              <a:gd name="connsiteY11" fmla="*/ 927848 h 5701553"/>
              <a:gd name="connsiteX12" fmla="*/ 1714500 w 1748118"/>
              <a:gd name="connsiteY12" fmla="*/ 1143000 h 5701553"/>
              <a:gd name="connsiteX13" fmla="*/ 1748118 w 1748118"/>
              <a:gd name="connsiteY13" fmla="*/ 1405218 h 5701553"/>
              <a:gd name="connsiteX14" fmla="*/ 1734671 w 1748118"/>
              <a:gd name="connsiteY14" fmla="*/ 1754842 h 5701553"/>
              <a:gd name="connsiteX15" fmla="*/ 1674159 w 1748118"/>
              <a:gd name="connsiteY15" fmla="*/ 2043953 h 5701553"/>
              <a:gd name="connsiteX16" fmla="*/ 1627094 w 1748118"/>
              <a:gd name="connsiteY16" fmla="*/ 2333065 h 5701553"/>
              <a:gd name="connsiteX17" fmla="*/ 1566583 w 1748118"/>
              <a:gd name="connsiteY17" fmla="*/ 2696136 h 5701553"/>
              <a:gd name="connsiteX18" fmla="*/ 1526242 w 1748118"/>
              <a:gd name="connsiteY18" fmla="*/ 3099548 h 5701553"/>
              <a:gd name="connsiteX19" fmla="*/ 1492624 w 1748118"/>
              <a:gd name="connsiteY19" fmla="*/ 3388659 h 5701553"/>
              <a:gd name="connsiteX20" fmla="*/ 1459006 w 1748118"/>
              <a:gd name="connsiteY20" fmla="*/ 3745006 h 5701553"/>
              <a:gd name="connsiteX21" fmla="*/ 1452283 w 1748118"/>
              <a:gd name="connsiteY21" fmla="*/ 4087906 h 5701553"/>
              <a:gd name="connsiteX22" fmla="*/ 1438836 w 1748118"/>
              <a:gd name="connsiteY22" fmla="*/ 4464424 h 5701553"/>
              <a:gd name="connsiteX23" fmla="*/ 1452283 w 1748118"/>
              <a:gd name="connsiteY23" fmla="*/ 4840942 h 5701553"/>
              <a:gd name="connsiteX24" fmla="*/ 1506071 w 1748118"/>
              <a:gd name="connsiteY24" fmla="*/ 5177118 h 5701553"/>
              <a:gd name="connsiteX25" fmla="*/ 1532965 w 1748118"/>
              <a:gd name="connsiteY25" fmla="*/ 5419165 h 5701553"/>
              <a:gd name="connsiteX26" fmla="*/ 1532965 w 1748118"/>
              <a:gd name="connsiteY26" fmla="*/ 5546912 h 5701553"/>
              <a:gd name="connsiteX27" fmla="*/ 1506071 w 1748118"/>
              <a:gd name="connsiteY27" fmla="*/ 5647765 h 5701553"/>
              <a:gd name="connsiteX28" fmla="*/ 1438836 w 1748118"/>
              <a:gd name="connsiteY28" fmla="*/ 5701553 h 5701553"/>
              <a:gd name="connsiteX29" fmla="*/ 1438836 w 1748118"/>
              <a:gd name="connsiteY29" fmla="*/ 5701553 h 5701553"/>
              <a:gd name="connsiteX30" fmla="*/ 1331259 w 1748118"/>
              <a:gd name="connsiteY30" fmla="*/ 5667936 h 5701553"/>
              <a:gd name="connsiteX31" fmla="*/ 1297642 w 1748118"/>
              <a:gd name="connsiteY31" fmla="*/ 5573806 h 5701553"/>
              <a:gd name="connsiteX32" fmla="*/ 1257300 w 1748118"/>
              <a:gd name="connsiteY32" fmla="*/ 5446059 h 5701553"/>
              <a:gd name="connsiteX33" fmla="*/ 1196789 w 1748118"/>
              <a:gd name="connsiteY33" fmla="*/ 5224183 h 5701553"/>
              <a:gd name="connsiteX34" fmla="*/ 1163171 w 1748118"/>
              <a:gd name="connsiteY34" fmla="*/ 4968689 h 5701553"/>
              <a:gd name="connsiteX35" fmla="*/ 1136277 w 1748118"/>
              <a:gd name="connsiteY35" fmla="*/ 4760259 h 5701553"/>
              <a:gd name="connsiteX36" fmla="*/ 1102659 w 1748118"/>
              <a:gd name="connsiteY36" fmla="*/ 4524936 h 5701553"/>
              <a:gd name="connsiteX37" fmla="*/ 1102659 w 1748118"/>
              <a:gd name="connsiteY37" fmla="*/ 4235824 h 5701553"/>
              <a:gd name="connsiteX38" fmla="*/ 1102659 w 1748118"/>
              <a:gd name="connsiteY38" fmla="*/ 3859306 h 5701553"/>
              <a:gd name="connsiteX39" fmla="*/ 1122830 w 1748118"/>
              <a:gd name="connsiteY39" fmla="*/ 3489512 h 5701553"/>
              <a:gd name="connsiteX40" fmla="*/ 1149724 w 1748118"/>
              <a:gd name="connsiteY40" fmla="*/ 2978524 h 5701553"/>
              <a:gd name="connsiteX41" fmla="*/ 1176618 w 1748118"/>
              <a:gd name="connsiteY41" fmla="*/ 2628900 h 5701553"/>
              <a:gd name="connsiteX42" fmla="*/ 1196789 w 1748118"/>
              <a:gd name="connsiteY42" fmla="*/ 2353236 h 5701553"/>
              <a:gd name="connsiteX43" fmla="*/ 1230406 w 1748118"/>
              <a:gd name="connsiteY43" fmla="*/ 2057400 h 5701553"/>
              <a:gd name="connsiteX44" fmla="*/ 1257300 w 1748118"/>
              <a:gd name="connsiteY44" fmla="*/ 1721224 h 5701553"/>
              <a:gd name="connsiteX45" fmla="*/ 1264024 w 1748118"/>
              <a:gd name="connsiteY45" fmla="*/ 1519518 h 5701553"/>
              <a:gd name="connsiteX46" fmla="*/ 1250577 w 1748118"/>
              <a:gd name="connsiteY46" fmla="*/ 1371600 h 5701553"/>
              <a:gd name="connsiteX47" fmla="*/ 1210236 w 1748118"/>
              <a:gd name="connsiteY47" fmla="*/ 1216959 h 5701553"/>
              <a:gd name="connsiteX48" fmla="*/ 1095936 w 1748118"/>
              <a:gd name="connsiteY48" fmla="*/ 1048871 h 5701553"/>
              <a:gd name="connsiteX49" fmla="*/ 921124 w 1748118"/>
              <a:gd name="connsiteY49" fmla="*/ 860612 h 5701553"/>
              <a:gd name="connsiteX50" fmla="*/ 732865 w 1748118"/>
              <a:gd name="connsiteY50" fmla="*/ 732865 h 5701553"/>
              <a:gd name="connsiteX51" fmla="*/ 564777 w 1748118"/>
              <a:gd name="connsiteY51" fmla="*/ 605118 h 5701553"/>
              <a:gd name="connsiteX52" fmla="*/ 383242 w 1748118"/>
              <a:gd name="connsiteY52" fmla="*/ 450477 h 5701553"/>
              <a:gd name="connsiteX53" fmla="*/ 168089 w 1748118"/>
              <a:gd name="connsiteY53" fmla="*/ 262218 h 5701553"/>
              <a:gd name="connsiteX54" fmla="*/ 60512 w 1748118"/>
              <a:gd name="connsiteY54" fmla="*/ 121024 h 5701553"/>
              <a:gd name="connsiteX0" fmla="*/ 255897 w 1943503"/>
              <a:gd name="connsiteY0" fmla="*/ 121024 h 5701553"/>
              <a:gd name="connsiteX1" fmla="*/ 255897 w 1943503"/>
              <a:gd name="connsiteY1" fmla="*/ 121024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255897 w 1943503"/>
              <a:gd name="connsiteY54" fmla="*/ 121024 h 5701553"/>
              <a:gd name="connsiteX0" fmla="*/ 166020 w 1943503"/>
              <a:gd name="connsiteY0" fmla="*/ 218717 h 5701553"/>
              <a:gd name="connsiteX1" fmla="*/ 255897 w 1943503"/>
              <a:gd name="connsiteY1" fmla="*/ 121024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166020 w 1943503"/>
              <a:gd name="connsiteY54" fmla="*/ 218717 h 5701553"/>
              <a:gd name="connsiteX0" fmla="*/ 166020 w 1943503"/>
              <a:gd name="connsiteY0" fmla="*/ 218717 h 5701553"/>
              <a:gd name="connsiteX1" fmla="*/ 166021 w 1943503"/>
              <a:gd name="connsiteY1" fmla="*/ 152286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166020 w 1943503"/>
              <a:gd name="connsiteY54" fmla="*/ 218717 h 5701553"/>
              <a:gd name="connsiteX0" fmla="*/ 283251 w 1943503"/>
              <a:gd name="connsiteY0" fmla="*/ 175732 h 5701553"/>
              <a:gd name="connsiteX1" fmla="*/ 166021 w 1943503"/>
              <a:gd name="connsiteY1" fmla="*/ 152286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283251 w 1943503"/>
              <a:gd name="connsiteY54" fmla="*/ 175732 h 5701553"/>
              <a:gd name="connsiteX0" fmla="*/ 283251 w 1943503"/>
              <a:gd name="connsiteY0" fmla="*/ 175732 h 5701553"/>
              <a:gd name="connsiteX1" fmla="*/ 224637 w 1943503"/>
              <a:gd name="connsiteY1" fmla="*/ 117116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283251 w 1943503"/>
              <a:gd name="connsiteY54" fmla="*/ 175732 h 5701553"/>
              <a:gd name="connsiteX0" fmla="*/ 91774 w 1752026"/>
              <a:gd name="connsiteY0" fmla="*/ 175732 h 5701553"/>
              <a:gd name="connsiteX1" fmla="*/ 33160 w 1752026"/>
              <a:gd name="connsiteY1" fmla="*/ 117116 h 5701553"/>
              <a:gd name="connsiteX2" fmla="*/ 0 w 1752026"/>
              <a:gd name="connsiteY2" fmla="*/ 52237 h 5701553"/>
              <a:gd name="connsiteX3" fmla="*/ 17355 w 1752026"/>
              <a:gd name="connsiteY3" fmla="*/ 13448 h 5701553"/>
              <a:gd name="connsiteX4" fmla="*/ 158550 w 1752026"/>
              <a:gd name="connsiteY4" fmla="*/ 13448 h 5701553"/>
              <a:gd name="connsiteX5" fmla="*/ 340085 w 1752026"/>
              <a:gd name="connsiteY5" fmla="*/ 0 h 5701553"/>
              <a:gd name="connsiteX6" fmla="*/ 474555 w 1752026"/>
              <a:gd name="connsiteY6" fmla="*/ 13448 h 5701553"/>
              <a:gd name="connsiteX7" fmla="*/ 635920 w 1752026"/>
              <a:gd name="connsiteY7" fmla="*/ 107577 h 5701553"/>
              <a:gd name="connsiteX8" fmla="*/ 898138 w 1752026"/>
              <a:gd name="connsiteY8" fmla="*/ 268942 h 5701553"/>
              <a:gd name="connsiteX9" fmla="*/ 1267932 w 1752026"/>
              <a:gd name="connsiteY9" fmla="*/ 504265 h 5701553"/>
              <a:gd name="connsiteX10" fmla="*/ 1476361 w 1752026"/>
              <a:gd name="connsiteY10" fmla="*/ 699248 h 5701553"/>
              <a:gd name="connsiteX11" fmla="*/ 1637726 w 1752026"/>
              <a:gd name="connsiteY11" fmla="*/ 927848 h 5701553"/>
              <a:gd name="connsiteX12" fmla="*/ 1718408 w 1752026"/>
              <a:gd name="connsiteY12" fmla="*/ 1143000 h 5701553"/>
              <a:gd name="connsiteX13" fmla="*/ 1752026 w 1752026"/>
              <a:gd name="connsiteY13" fmla="*/ 1405218 h 5701553"/>
              <a:gd name="connsiteX14" fmla="*/ 1738579 w 1752026"/>
              <a:gd name="connsiteY14" fmla="*/ 1754842 h 5701553"/>
              <a:gd name="connsiteX15" fmla="*/ 1678067 w 1752026"/>
              <a:gd name="connsiteY15" fmla="*/ 2043953 h 5701553"/>
              <a:gd name="connsiteX16" fmla="*/ 1631002 w 1752026"/>
              <a:gd name="connsiteY16" fmla="*/ 2333065 h 5701553"/>
              <a:gd name="connsiteX17" fmla="*/ 1570491 w 1752026"/>
              <a:gd name="connsiteY17" fmla="*/ 2696136 h 5701553"/>
              <a:gd name="connsiteX18" fmla="*/ 1530150 w 1752026"/>
              <a:gd name="connsiteY18" fmla="*/ 3099548 h 5701553"/>
              <a:gd name="connsiteX19" fmla="*/ 1496532 w 1752026"/>
              <a:gd name="connsiteY19" fmla="*/ 3388659 h 5701553"/>
              <a:gd name="connsiteX20" fmla="*/ 1462914 w 1752026"/>
              <a:gd name="connsiteY20" fmla="*/ 3745006 h 5701553"/>
              <a:gd name="connsiteX21" fmla="*/ 1456191 w 1752026"/>
              <a:gd name="connsiteY21" fmla="*/ 4087906 h 5701553"/>
              <a:gd name="connsiteX22" fmla="*/ 1442744 w 1752026"/>
              <a:gd name="connsiteY22" fmla="*/ 4464424 h 5701553"/>
              <a:gd name="connsiteX23" fmla="*/ 1456191 w 1752026"/>
              <a:gd name="connsiteY23" fmla="*/ 4840942 h 5701553"/>
              <a:gd name="connsiteX24" fmla="*/ 1509979 w 1752026"/>
              <a:gd name="connsiteY24" fmla="*/ 5177118 h 5701553"/>
              <a:gd name="connsiteX25" fmla="*/ 1536873 w 1752026"/>
              <a:gd name="connsiteY25" fmla="*/ 5419165 h 5701553"/>
              <a:gd name="connsiteX26" fmla="*/ 1536873 w 1752026"/>
              <a:gd name="connsiteY26" fmla="*/ 5546912 h 5701553"/>
              <a:gd name="connsiteX27" fmla="*/ 1509979 w 1752026"/>
              <a:gd name="connsiteY27" fmla="*/ 5647765 h 5701553"/>
              <a:gd name="connsiteX28" fmla="*/ 1442744 w 1752026"/>
              <a:gd name="connsiteY28" fmla="*/ 5701553 h 5701553"/>
              <a:gd name="connsiteX29" fmla="*/ 1442744 w 1752026"/>
              <a:gd name="connsiteY29" fmla="*/ 5701553 h 5701553"/>
              <a:gd name="connsiteX30" fmla="*/ 1335167 w 1752026"/>
              <a:gd name="connsiteY30" fmla="*/ 5667936 h 5701553"/>
              <a:gd name="connsiteX31" fmla="*/ 1301550 w 1752026"/>
              <a:gd name="connsiteY31" fmla="*/ 5573806 h 5701553"/>
              <a:gd name="connsiteX32" fmla="*/ 1261208 w 1752026"/>
              <a:gd name="connsiteY32" fmla="*/ 5446059 h 5701553"/>
              <a:gd name="connsiteX33" fmla="*/ 1200697 w 1752026"/>
              <a:gd name="connsiteY33" fmla="*/ 5224183 h 5701553"/>
              <a:gd name="connsiteX34" fmla="*/ 1167079 w 1752026"/>
              <a:gd name="connsiteY34" fmla="*/ 4968689 h 5701553"/>
              <a:gd name="connsiteX35" fmla="*/ 1140185 w 1752026"/>
              <a:gd name="connsiteY35" fmla="*/ 4760259 h 5701553"/>
              <a:gd name="connsiteX36" fmla="*/ 1106567 w 1752026"/>
              <a:gd name="connsiteY36" fmla="*/ 4524936 h 5701553"/>
              <a:gd name="connsiteX37" fmla="*/ 1106567 w 1752026"/>
              <a:gd name="connsiteY37" fmla="*/ 4235824 h 5701553"/>
              <a:gd name="connsiteX38" fmla="*/ 1106567 w 1752026"/>
              <a:gd name="connsiteY38" fmla="*/ 3859306 h 5701553"/>
              <a:gd name="connsiteX39" fmla="*/ 1126738 w 1752026"/>
              <a:gd name="connsiteY39" fmla="*/ 3489512 h 5701553"/>
              <a:gd name="connsiteX40" fmla="*/ 1153632 w 1752026"/>
              <a:gd name="connsiteY40" fmla="*/ 2978524 h 5701553"/>
              <a:gd name="connsiteX41" fmla="*/ 1180526 w 1752026"/>
              <a:gd name="connsiteY41" fmla="*/ 2628900 h 5701553"/>
              <a:gd name="connsiteX42" fmla="*/ 1200697 w 1752026"/>
              <a:gd name="connsiteY42" fmla="*/ 2353236 h 5701553"/>
              <a:gd name="connsiteX43" fmla="*/ 1234314 w 1752026"/>
              <a:gd name="connsiteY43" fmla="*/ 2057400 h 5701553"/>
              <a:gd name="connsiteX44" fmla="*/ 1261208 w 1752026"/>
              <a:gd name="connsiteY44" fmla="*/ 1721224 h 5701553"/>
              <a:gd name="connsiteX45" fmla="*/ 1267932 w 1752026"/>
              <a:gd name="connsiteY45" fmla="*/ 1519518 h 5701553"/>
              <a:gd name="connsiteX46" fmla="*/ 1254485 w 1752026"/>
              <a:gd name="connsiteY46" fmla="*/ 1371600 h 5701553"/>
              <a:gd name="connsiteX47" fmla="*/ 1214144 w 1752026"/>
              <a:gd name="connsiteY47" fmla="*/ 1216959 h 5701553"/>
              <a:gd name="connsiteX48" fmla="*/ 1099844 w 1752026"/>
              <a:gd name="connsiteY48" fmla="*/ 1048871 h 5701553"/>
              <a:gd name="connsiteX49" fmla="*/ 925032 w 1752026"/>
              <a:gd name="connsiteY49" fmla="*/ 860612 h 5701553"/>
              <a:gd name="connsiteX50" fmla="*/ 736773 w 1752026"/>
              <a:gd name="connsiteY50" fmla="*/ 732865 h 5701553"/>
              <a:gd name="connsiteX51" fmla="*/ 568685 w 1752026"/>
              <a:gd name="connsiteY51" fmla="*/ 605118 h 5701553"/>
              <a:gd name="connsiteX52" fmla="*/ 387150 w 1752026"/>
              <a:gd name="connsiteY52" fmla="*/ 450477 h 5701553"/>
              <a:gd name="connsiteX53" fmla="*/ 171997 w 1752026"/>
              <a:gd name="connsiteY53" fmla="*/ 262218 h 5701553"/>
              <a:gd name="connsiteX54" fmla="*/ 91774 w 1752026"/>
              <a:gd name="connsiteY54" fmla="*/ 175732 h 5701553"/>
              <a:gd name="connsiteX0" fmla="*/ 91774 w 1752026"/>
              <a:gd name="connsiteY0" fmla="*/ 175732 h 5701553"/>
              <a:gd name="connsiteX1" fmla="*/ 33160 w 1752026"/>
              <a:gd name="connsiteY1" fmla="*/ 117116 h 5701553"/>
              <a:gd name="connsiteX2" fmla="*/ 0 w 1752026"/>
              <a:gd name="connsiteY2" fmla="*/ 52237 h 5701553"/>
              <a:gd name="connsiteX3" fmla="*/ 17355 w 1752026"/>
              <a:gd name="connsiteY3" fmla="*/ 13448 h 5701553"/>
              <a:gd name="connsiteX4" fmla="*/ 158550 w 1752026"/>
              <a:gd name="connsiteY4" fmla="*/ 13448 h 5701553"/>
              <a:gd name="connsiteX5" fmla="*/ 340085 w 1752026"/>
              <a:gd name="connsiteY5" fmla="*/ 0 h 5701553"/>
              <a:gd name="connsiteX6" fmla="*/ 474555 w 1752026"/>
              <a:gd name="connsiteY6" fmla="*/ 13448 h 5701553"/>
              <a:gd name="connsiteX7" fmla="*/ 635920 w 1752026"/>
              <a:gd name="connsiteY7" fmla="*/ 107577 h 5701553"/>
              <a:gd name="connsiteX8" fmla="*/ 898138 w 1752026"/>
              <a:gd name="connsiteY8" fmla="*/ 268942 h 5701553"/>
              <a:gd name="connsiteX9" fmla="*/ 1267932 w 1752026"/>
              <a:gd name="connsiteY9" fmla="*/ 504265 h 5701553"/>
              <a:gd name="connsiteX10" fmla="*/ 1476361 w 1752026"/>
              <a:gd name="connsiteY10" fmla="*/ 699248 h 5701553"/>
              <a:gd name="connsiteX11" fmla="*/ 1637726 w 1752026"/>
              <a:gd name="connsiteY11" fmla="*/ 927848 h 5701553"/>
              <a:gd name="connsiteX12" fmla="*/ 1718408 w 1752026"/>
              <a:gd name="connsiteY12" fmla="*/ 1143000 h 5701553"/>
              <a:gd name="connsiteX13" fmla="*/ 1752026 w 1752026"/>
              <a:gd name="connsiteY13" fmla="*/ 1405218 h 5701553"/>
              <a:gd name="connsiteX14" fmla="*/ 1738579 w 1752026"/>
              <a:gd name="connsiteY14" fmla="*/ 1754842 h 5701553"/>
              <a:gd name="connsiteX15" fmla="*/ 1678067 w 1752026"/>
              <a:gd name="connsiteY15" fmla="*/ 2043953 h 5701553"/>
              <a:gd name="connsiteX16" fmla="*/ 1631002 w 1752026"/>
              <a:gd name="connsiteY16" fmla="*/ 2333065 h 5701553"/>
              <a:gd name="connsiteX17" fmla="*/ 1570491 w 1752026"/>
              <a:gd name="connsiteY17" fmla="*/ 2696136 h 5701553"/>
              <a:gd name="connsiteX18" fmla="*/ 1530150 w 1752026"/>
              <a:gd name="connsiteY18" fmla="*/ 3099548 h 5701553"/>
              <a:gd name="connsiteX19" fmla="*/ 1496532 w 1752026"/>
              <a:gd name="connsiteY19" fmla="*/ 3388659 h 5701553"/>
              <a:gd name="connsiteX20" fmla="*/ 1462914 w 1752026"/>
              <a:gd name="connsiteY20" fmla="*/ 3745006 h 5701553"/>
              <a:gd name="connsiteX21" fmla="*/ 1456191 w 1752026"/>
              <a:gd name="connsiteY21" fmla="*/ 4087906 h 5701553"/>
              <a:gd name="connsiteX22" fmla="*/ 1442744 w 1752026"/>
              <a:gd name="connsiteY22" fmla="*/ 4464424 h 5701553"/>
              <a:gd name="connsiteX23" fmla="*/ 1456191 w 1752026"/>
              <a:gd name="connsiteY23" fmla="*/ 4840942 h 5701553"/>
              <a:gd name="connsiteX24" fmla="*/ 1509979 w 1752026"/>
              <a:gd name="connsiteY24" fmla="*/ 5177118 h 5701553"/>
              <a:gd name="connsiteX25" fmla="*/ 1536873 w 1752026"/>
              <a:gd name="connsiteY25" fmla="*/ 5419165 h 5701553"/>
              <a:gd name="connsiteX26" fmla="*/ 1536873 w 1752026"/>
              <a:gd name="connsiteY26" fmla="*/ 5546912 h 5701553"/>
              <a:gd name="connsiteX27" fmla="*/ 1509979 w 1752026"/>
              <a:gd name="connsiteY27" fmla="*/ 5647765 h 5701553"/>
              <a:gd name="connsiteX28" fmla="*/ 1442744 w 1752026"/>
              <a:gd name="connsiteY28" fmla="*/ 5701553 h 5701553"/>
              <a:gd name="connsiteX29" fmla="*/ 1442744 w 1752026"/>
              <a:gd name="connsiteY29" fmla="*/ 5701553 h 5701553"/>
              <a:gd name="connsiteX30" fmla="*/ 1335167 w 1752026"/>
              <a:gd name="connsiteY30" fmla="*/ 5667936 h 5701553"/>
              <a:gd name="connsiteX31" fmla="*/ 1301550 w 1752026"/>
              <a:gd name="connsiteY31" fmla="*/ 5573806 h 5701553"/>
              <a:gd name="connsiteX32" fmla="*/ 1261208 w 1752026"/>
              <a:gd name="connsiteY32" fmla="*/ 5446059 h 5701553"/>
              <a:gd name="connsiteX33" fmla="*/ 1200697 w 1752026"/>
              <a:gd name="connsiteY33" fmla="*/ 5224183 h 5701553"/>
              <a:gd name="connsiteX34" fmla="*/ 1167079 w 1752026"/>
              <a:gd name="connsiteY34" fmla="*/ 4968689 h 5701553"/>
              <a:gd name="connsiteX35" fmla="*/ 1140185 w 1752026"/>
              <a:gd name="connsiteY35" fmla="*/ 4760259 h 5701553"/>
              <a:gd name="connsiteX36" fmla="*/ 1106567 w 1752026"/>
              <a:gd name="connsiteY36" fmla="*/ 4524936 h 5701553"/>
              <a:gd name="connsiteX37" fmla="*/ 1106567 w 1752026"/>
              <a:gd name="connsiteY37" fmla="*/ 4235824 h 5701553"/>
              <a:gd name="connsiteX38" fmla="*/ 1106567 w 1752026"/>
              <a:gd name="connsiteY38" fmla="*/ 3859306 h 5701553"/>
              <a:gd name="connsiteX39" fmla="*/ 1126738 w 1752026"/>
              <a:gd name="connsiteY39" fmla="*/ 3489512 h 5701553"/>
              <a:gd name="connsiteX40" fmla="*/ 1153632 w 1752026"/>
              <a:gd name="connsiteY40" fmla="*/ 2978524 h 5701553"/>
              <a:gd name="connsiteX41" fmla="*/ 1180526 w 1752026"/>
              <a:gd name="connsiteY41" fmla="*/ 2628900 h 5701553"/>
              <a:gd name="connsiteX42" fmla="*/ 1200697 w 1752026"/>
              <a:gd name="connsiteY42" fmla="*/ 2353236 h 5701553"/>
              <a:gd name="connsiteX43" fmla="*/ 1234314 w 1752026"/>
              <a:gd name="connsiteY43" fmla="*/ 2057400 h 5701553"/>
              <a:gd name="connsiteX44" fmla="*/ 1261208 w 1752026"/>
              <a:gd name="connsiteY44" fmla="*/ 1721224 h 5701553"/>
              <a:gd name="connsiteX45" fmla="*/ 1267932 w 1752026"/>
              <a:gd name="connsiteY45" fmla="*/ 1519518 h 5701553"/>
              <a:gd name="connsiteX46" fmla="*/ 1254485 w 1752026"/>
              <a:gd name="connsiteY46" fmla="*/ 1371600 h 5701553"/>
              <a:gd name="connsiteX47" fmla="*/ 1214144 w 1752026"/>
              <a:gd name="connsiteY47" fmla="*/ 1216959 h 5701553"/>
              <a:gd name="connsiteX48" fmla="*/ 1099844 w 1752026"/>
              <a:gd name="connsiteY48" fmla="*/ 1048871 h 5701553"/>
              <a:gd name="connsiteX49" fmla="*/ 925032 w 1752026"/>
              <a:gd name="connsiteY49" fmla="*/ 860612 h 5701553"/>
              <a:gd name="connsiteX50" fmla="*/ 736773 w 1752026"/>
              <a:gd name="connsiteY50" fmla="*/ 732865 h 5701553"/>
              <a:gd name="connsiteX51" fmla="*/ 568685 w 1752026"/>
              <a:gd name="connsiteY51" fmla="*/ 605118 h 5701553"/>
              <a:gd name="connsiteX52" fmla="*/ 387150 w 1752026"/>
              <a:gd name="connsiteY52" fmla="*/ 450477 h 5701553"/>
              <a:gd name="connsiteX53" fmla="*/ 171997 w 1752026"/>
              <a:gd name="connsiteY53" fmla="*/ 262218 h 5701553"/>
              <a:gd name="connsiteX54" fmla="*/ 91774 w 1752026"/>
              <a:gd name="connsiteY54" fmla="*/ 175732 h 5701553"/>
              <a:gd name="connsiteX0" fmla="*/ 91774 w 1752026"/>
              <a:gd name="connsiteY0" fmla="*/ 201361 h 5727182"/>
              <a:gd name="connsiteX1" fmla="*/ 33160 w 1752026"/>
              <a:gd name="connsiteY1" fmla="*/ 142745 h 5727182"/>
              <a:gd name="connsiteX2" fmla="*/ 0 w 1752026"/>
              <a:gd name="connsiteY2" fmla="*/ 77866 h 5727182"/>
              <a:gd name="connsiteX3" fmla="*/ 17355 w 1752026"/>
              <a:gd name="connsiteY3" fmla="*/ 39077 h 5727182"/>
              <a:gd name="connsiteX4" fmla="*/ 146827 w 1752026"/>
              <a:gd name="connsiteY4" fmla="*/ 0 h 5727182"/>
              <a:gd name="connsiteX5" fmla="*/ 340085 w 1752026"/>
              <a:gd name="connsiteY5" fmla="*/ 25629 h 5727182"/>
              <a:gd name="connsiteX6" fmla="*/ 474555 w 1752026"/>
              <a:gd name="connsiteY6" fmla="*/ 39077 h 5727182"/>
              <a:gd name="connsiteX7" fmla="*/ 635920 w 1752026"/>
              <a:gd name="connsiteY7" fmla="*/ 133206 h 5727182"/>
              <a:gd name="connsiteX8" fmla="*/ 898138 w 1752026"/>
              <a:gd name="connsiteY8" fmla="*/ 294571 h 5727182"/>
              <a:gd name="connsiteX9" fmla="*/ 1267932 w 1752026"/>
              <a:gd name="connsiteY9" fmla="*/ 529894 h 5727182"/>
              <a:gd name="connsiteX10" fmla="*/ 1476361 w 1752026"/>
              <a:gd name="connsiteY10" fmla="*/ 724877 h 5727182"/>
              <a:gd name="connsiteX11" fmla="*/ 1637726 w 1752026"/>
              <a:gd name="connsiteY11" fmla="*/ 953477 h 5727182"/>
              <a:gd name="connsiteX12" fmla="*/ 1718408 w 1752026"/>
              <a:gd name="connsiteY12" fmla="*/ 1168629 h 5727182"/>
              <a:gd name="connsiteX13" fmla="*/ 1752026 w 1752026"/>
              <a:gd name="connsiteY13" fmla="*/ 1430847 h 5727182"/>
              <a:gd name="connsiteX14" fmla="*/ 1738579 w 1752026"/>
              <a:gd name="connsiteY14" fmla="*/ 1780471 h 5727182"/>
              <a:gd name="connsiteX15" fmla="*/ 1678067 w 1752026"/>
              <a:gd name="connsiteY15" fmla="*/ 2069582 h 5727182"/>
              <a:gd name="connsiteX16" fmla="*/ 1631002 w 1752026"/>
              <a:gd name="connsiteY16" fmla="*/ 2358694 h 5727182"/>
              <a:gd name="connsiteX17" fmla="*/ 1570491 w 1752026"/>
              <a:gd name="connsiteY17" fmla="*/ 2721765 h 5727182"/>
              <a:gd name="connsiteX18" fmla="*/ 1530150 w 1752026"/>
              <a:gd name="connsiteY18" fmla="*/ 3125177 h 5727182"/>
              <a:gd name="connsiteX19" fmla="*/ 1496532 w 1752026"/>
              <a:gd name="connsiteY19" fmla="*/ 3414288 h 5727182"/>
              <a:gd name="connsiteX20" fmla="*/ 1462914 w 1752026"/>
              <a:gd name="connsiteY20" fmla="*/ 3770635 h 5727182"/>
              <a:gd name="connsiteX21" fmla="*/ 1456191 w 1752026"/>
              <a:gd name="connsiteY21" fmla="*/ 4113535 h 5727182"/>
              <a:gd name="connsiteX22" fmla="*/ 1442744 w 1752026"/>
              <a:gd name="connsiteY22" fmla="*/ 4490053 h 5727182"/>
              <a:gd name="connsiteX23" fmla="*/ 1456191 w 1752026"/>
              <a:gd name="connsiteY23" fmla="*/ 4866571 h 5727182"/>
              <a:gd name="connsiteX24" fmla="*/ 1509979 w 1752026"/>
              <a:gd name="connsiteY24" fmla="*/ 5202747 h 5727182"/>
              <a:gd name="connsiteX25" fmla="*/ 1536873 w 1752026"/>
              <a:gd name="connsiteY25" fmla="*/ 5444794 h 5727182"/>
              <a:gd name="connsiteX26" fmla="*/ 1536873 w 1752026"/>
              <a:gd name="connsiteY26" fmla="*/ 5572541 h 5727182"/>
              <a:gd name="connsiteX27" fmla="*/ 1509979 w 1752026"/>
              <a:gd name="connsiteY27" fmla="*/ 5673394 h 5727182"/>
              <a:gd name="connsiteX28" fmla="*/ 1442744 w 1752026"/>
              <a:gd name="connsiteY28" fmla="*/ 5727182 h 5727182"/>
              <a:gd name="connsiteX29" fmla="*/ 1442744 w 1752026"/>
              <a:gd name="connsiteY29" fmla="*/ 5727182 h 5727182"/>
              <a:gd name="connsiteX30" fmla="*/ 1335167 w 1752026"/>
              <a:gd name="connsiteY30" fmla="*/ 5693565 h 5727182"/>
              <a:gd name="connsiteX31" fmla="*/ 1301550 w 1752026"/>
              <a:gd name="connsiteY31" fmla="*/ 5599435 h 5727182"/>
              <a:gd name="connsiteX32" fmla="*/ 1261208 w 1752026"/>
              <a:gd name="connsiteY32" fmla="*/ 5471688 h 5727182"/>
              <a:gd name="connsiteX33" fmla="*/ 1200697 w 1752026"/>
              <a:gd name="connsiteY33" fmla="*/ 5249812 h 5727182"/>
              <a:gd name="connsiteX34" fmla="*/ 1167079 w 1752026"/>
              <a:gd name="connsiteY34" fmla="*/ 4994318 h 5727182"/>
              <a:gd name="connsiteX35" fmla="*/ 1140185 w 1752026"/>
              <a:gd name="connsiteY35" fmla="*/ 4785888 h 5727182"/>
              <a:gd name="connsiteX36" fmla="*/ 1106567 w 1752026"/>
              <a:gd name="connsiteY36" fmla="*/ 4550565 h 5727182"/>
              <a:gd name="connsiteX37" fmla="*/ 1106567 w 1752026"/>
              <a:gd name="connsiteY37" fmla="*/ 4261453 h 5727182"/>
              <a:gd name="connsiteX38" fmla="*/ 1106567 w 1752026"/>
              <a:gd name="connsiteY38" fmla="*/ 3884935 h 5727182"/>
              <a:gd name="connsiteX39" fmla="*/ 1126738 w 1752026"/>
              <a:gd name="connsiteY39" fmla="*/ 3515141 h 5727182"/>
              <a:gd name="connsiteX40" fmla="*/ 1153632 w 1752026"/>
              <a:gd name="connsiteY40" fmla="*/ 3004153 h 5727182"/>
              <a:gd name="connsiteX41" fmla="*/ 1180526 w 1752026"/>
              <a:gd name="connsiteY41" fmla="*/ 2654529 h 5727182"/>
              <a:gd name="connsiteX42" fmla="*/ 1200697 w 1752026"/>
              <a:gd name="connsiteY42" fmla="*/ 2378865 h 5727182"/>
              <a:gd name="connsiteX43" fmla="*/ 1234314 w 1752026"/>
              <a:gd name="connsiteY43" fmla="*/ 2083029 h 5727182"/>
              <a:gd name="connsiteX44" fmla="*/ 1261208 w 1752026"/>
              <a:gd name="connsiteY44" fmla="*/ 1746853 h 5727182"/>
              <a:gd name="connsiteX45" fmla="*/ 1267932 w 1752026"/>
              <a:gd name="connsiteY45" fmla="*/ 1545147 h 5727182"/>
              <a:gd name="connsiteX46" fmla="*/ 1254485 w 1752026"/>
              <a:gd name="connsiteY46" fmla="*/ 1397229 h 5727182"/>
              <a:gd name="connsiteX47" fmla="*/ 1214144 w 1752026"/>
              <a:gd name="connsiteY47" fmla="*/ 1242588 h 5727182"/>
              <a:gd name="connsiteX48" fmla="*/ 1099844 w 1752026"/>
              <a:gd name="connsiteY48" fmla="*/ 1074500 h 5727182"/>
              <a:gd name="connsiteX49" fmla="*/ 925032 w 1752026"/>
              <a:gd name="connsiteY49" fmla="*/ 886241 h 5727182"/>
              <a:gd name="connsiteX50" fmla="*/ 736773 w 1752026"/>
              <a:gd name="connsiteY50" fmla="*/ 758494 h 5727182"/>
              <a:gd name="connsiteX51" fmla="*/ 568685 w 1752026"/>
              <a:gd name="connsiteY51" fmla="*/ 630747 h 5727182"/>
              <a:gd name="connsiteX52" fmla="*/ 387150 w 1752026"/>
              <a:gd name="connsiteY52" fmla="*/ 476106 h 5727182"/>
              <a:gd name="connsiteX53" fmla="*/ 171997 w 1752026"/>
              <a:gd name="connsiteY53" fmla="*/ 287847 h 5727182"/>
              <a:gd name="connsiteX54" fmla="*/ 91774 w 1752026"/>
              <a:gd name="connsiteY54" fmla="*/ 201361 h 5727182"/>
              <a:gd name="connsiteX0" fmla="*/ 91774 w 1752026"/>
              <a:gd name="connsiteY0" fmla="*/ 210901 h 5736722"/>
              <a:gd name="connsiteX1" fmla="*/ 33160 w 1752026"/>
              <a:gd name="connsiteY1" fmla="*/ 152285 h 5736722"/>
              <a:gd name="connsiteX2" fmla="*/ 0 w 1752026"/>
              <a:gd name="connsiteY2" fmla="*/ 87406 h 5736722"/>
              <a:gd name="connsiteX3" fmla="*/ 17355 w 1752026"/>
              <a:gd name="connsiteY3" fmla="*/ 48617 h 5736722"/>
              <a:gd name="connsiteX4" fmla="*/ 146827 w 1752026"/>
              <a:gd name="connsiteY4" fmla="*/ 9540 h 5736722"/>
              <a:gd name="connsiteX5" fmla="*/ 347901 w 1752026"/>
              <a:gd name="connsiteY5" fmla="*/ 0 h 5736722"/>
              <a:gd name="connsiteX6" fmla="*/ 474555 w 1752026"/>
              <a:gd name="connsiteY6" fmla="*/ 48617 h 5736722"/>
              <a:gd name="connsiteX7" fmla="*/ 635920 w 1752026"/>
              <a:gd name="connsiteY7" fmla="*/ 142746 h 5736722"/>
              <a:gd name="connsiteX8" fmla="*/ 898138 w 1752026"/>
              <a:gd name="connsiteY8" fmla="*/ 304111 h 5736722"/>
              <a:gd name="connsiteX9" fmla="*/ 1267932 w 1752026"/>
              <a:gd name="connsiteY9" fmla="*/ 539434 h 5736722"/>
              <a:gd name="connsiteX10" fmla="*/ 1476361 w 1752026"/>
              <a:gd name="connsiteY10" fmla="*/ 734417 h 5736722"/>
              <a:gd name="connsiteX11" fmla="*/ 1637726 w 1752026"/>
              <a:gd name="connsiteY11" fmla="*/ 963017 h 5736722"/>
              <a:gd name="connsiteX12" fmla="*/ 1718408 w 1752026"/>
              <a:gd name="connsiteY12" fmla="*/ 1178169 h 5736722"/>
              <a:gd name="connsiteX13" fmla="*/ 1752026 w 1752026"/>
              <a:gd name="connsiteY13" fmla="*/ 1440387 h 5736722"/>
              <a:gd name="connsiteX14" fmla="*/ 1738579 w 1752026"/>
              <a:gd name="connsiteY14" fmla="*/ 1790011 h 5736722"/>
              <a:gd name="connsiteX15" fmla="*/ 1678067 w 1752026"/>
              <a:gd name="connsiteY15" fmla="*/ 2079122 h 5736722"/>
              <a:gd name="connsiteX16" fmla="*/ 1631002 w 1752026"/>
              <a:gd name="connsiteY16" fmla="*/ 2368234 h 5736722"/>
              <a:gd name="connsiteX17" fmla="*/ 1570491 w 1752026"/>
              <a:gd name="connsiteY17" fmla="*/ 2731305 h 5736722"/>
              <a:gd name="connsiteX18" fmla="*/ 1530150 w 1752026"/>
              <a:gd name="connsiteY18" fmla="*/ 3134717 h 5736722"/>
              <a:gd name="connsiteX19" fmla="*/ 1496532 w 1752026"/>
              <a:gd name="connsiteY19" fmla="*/ 3423828 h 5736722"/>
              <a:gd name="connsiteX20" fmla="*/ 1462914 w 1752026"/>
              <a:gd name="connsiteY20" fmla="*/ 3780175 h 5736722"/>
              <a:gd name="connsiteX21" fmla="*/ 1456191 w 1752026"/>
              <a:gd name="connsiteY21" fmla="*/ 4123075 h 5736722"/>
              <a:gd name="connsiteX22" fmla="*/ 1442744 w 1752026"/>
              <a:gd name="connsiteY22" fmla="*/ 4499593 h 5736722"/>
              <a:gd name="connsiteX23" fmla="*/ 1456191 w 1752026"/>
              <a:gd name="connsiteY23" fmla="*/ 4876111 h 5736722"/>
              <a:gd name="connsiteX24" fmla="*/ 1509979 w 1752026"/>
              <a:gd name="connsiteY24" fmla="*/ 5212287 h 5736722"/>
              <a:gd name="connsiteX25" fmla="*/ 1536873 w 1752026"/>
              <a:gd name="connsiteY25" fmla="*/ 5454334 h 5736722"/>
              <a:gd name="connsiteX26" fmla="*/ 1536873 w 1752026"/>
              <a:gd name="connsiteY26" fmla="*/ 5582081 h 5736722"/>
              <a:gd name="connsiteX27" fmla="*/ 1509979 w 1752026"/>
              <a:gd name="connsiteY27" fmla="*/ 5682934 h 5736722"/>
              <a:gd name="connsiteX28" fmla="*/ 1442744 w 1752026"/>
              <a:gd name="connsiteY28" fmla="*/ 5736722 h 5736722"/>
              <a:gd name="connsiteX29" fmla="*/ 1442744 w 1752026"/>
              <a:gd name="connsiteY29" fmla="*/ 5736722 h 5736722"/>
              <a:gd name="connsiteX30" fmla="*/ 1335167 w 1752026"/>
              <a:gd name="connsiteY30" fmla="*/ 5703105 h 5736722"/>
              <a:gd name="connsiteX31" fmla="*/ 1301550 w 1752026"/>
              <a:gd name="connsiteY31" fmla="*/ 5608975 h 5736722"/>
              <a:gd name="connsiteX32" fmla="*/ 1261208 w 1752026"/>
              <a:gd name="connsiteY32" fmla="*/ 5481228 h 5736722"/>
              <a:gd name="connsiteX33" fmla="*/ 1200697 w 1752026"/>
              <a:gd name="connsiteY33" fmla="*/ 5259352 h 5736722"/>
              <a:gd name="connsiteX34" fmla="*/ 1167079 w 1752026"/>
              <a:gd name="connsiteY34" fmla="*/ 5003858 h 5736722"/>
              <a:gd name="connsiteX35" fmla="*/ 1140185 w 1752026"/>
              <a:gd name="connsiteY35" fmla="*/ 4795428 h 5736722"/>
              <a:gd name="connsiteX36" fmla="*/ 1106567 w 1752026"/>
              <a:gd name="connsiteY36" fmla="*/ 4560105 h 5736722"/>
              <a:gd name="connsiteX37" fmla="*/ 1106567 w 1752026"/>
              <a:gd name="connsiteY37" fmla="*/ 4270993 h 5736722"/>
              <a:gd name="connsiteX38" fmla="*/ 1106567 w 1752026"/>
              <a:gd name="connsiteY38" fmla="*/ 3894475 h 5736722"/>
              <a:gd name="connsiteX39" fmla="*/ 1126738 w 1752026"/>
              <a:gd name="connsiteY39" fmla="*/ 3524681 h 5736722"/>
              <a:gd name="connsiteX40" fmla="*/ 1153632 w 1752026"/>
              <a:gd name="connsiteY40" fmla="*/ 3013693 h 5736722"/>
              <a:gd name="connsiteX41" fmla="*/ 1180526 w 1752026"/>
              <a:gd name="connsiteY41" fmla="*/ 2664069 h 5736722"/>
              <a:gd name="connsiteX42" fmla="*/ 1200697 w 1752026"/>
              <a:gd name="connsiteY42" fmla="*/ 2388405 h 5736722"/>
              <a:gd name="connsiteX43" fmla="*/ 1234314 w 1752026"/>
              <a:gd name="connsiteY43" fmla="*/ 2092569 h 5736722"/>
              <a:gd name="connsiteX44" fmla="*/ 1261208 w 1752026"/>
              <a:gd name="connsiteY44" fmla="*/ 1756393 h 5736722"/>
              <a:gd name="connsiteX45" fmla="*/ 1267932 w 1752026"/>
              <a:gd name="connsiteY45" fmla="*/ 1554687 h 5736722"/>
              <a:gd name="connsiteX46" fmla="*/ 1254485 w 1752026"/>
              <a:gd name="connsiteY46" fmla="*/ 1406769 h 5736722"/>
              <a:gd name="connsiteX47" fmla="*/ 1214144 w 1752026"/>
              <a:gd name="connsiteY47" fmla="*/ 1252128 h 5736722"/>
              <a:gd name="connsiteX48" fmla="*/ 1099844 w 1752026"/>
              <a:gd name="connsiteY48" fmla="*/ 1084040 h 5736722"/>
              <a:gd name="connsiteX49" fmla="*/ 925032 w 1752026"/>
              <a:gd name="connsiteY49" fmla="*/ 895781 h 5736722"/>
              <a:gd name="connsiteX50" fmla="*/ 736773 w 1752026"/>
              <a:gd name="connsiteY50" fmla="*/ 768034 h 5736722"/>
              <a:gd name="connsiteX51" fmla="*/ 568685 w 1752026"/>
              <a:gd name="connsiteY51" fmla="*/ 640287 h 5736722"/>
              <a:gd name="connsiteX52" fmla="*/ 387150 w 1752026"/>
              <a:gd name="connsiteY52" fmla="*/ 485646 h 5736722"/>
              <a:gd name="connsiteX53" fmla="*/ 171997 w 1752026"/>
              <a:gd name="connsiteY53" fmla="*/ 297387 h 5736722"/>
              <a:gd name="connsiteX54" fmla="*/ 91774 w 1752026"/>
              <a:gd name="connsiteY54" fmla="*/ 210901 h 5736722"/>
              <a:gd name="connsiteX0" fmla="*/ 91774 w 1752026"/>
              <a:gd name="connsiteY0" fmla="*/ 206993 h 5732814"/>
              <a:gd name="connsiteX1" fmla="*/ 33160 w 1752026"/>
              <a:gd name="connsiteY1" fmla="*/ 148377 h 5732814"/>
              <a:gd name="connsiteX2" fmla="*/ 0 w 1752026"/>
              <a:gd name="connsiteY2" fmla="*/ 83498 h 5732814"/>
              <a:gd name="connsiteX3" fmla="*/ 17355 w 1752026"/>
              <a:gd name="connsiteY3" fmla="*/ 44709 h 5732814"/>
              <a:gd name="connsiteX4" fmla="*/ 146827 w 1752026"/>
              <a:gd name="connsiteY4" fmla="*/ 5632 h 5732814"/>
              <a:gd name="connsiteX5" fmla="*/ 312732 w 1752026"/>
              <a:gd name="connsiteY5" fmla="*/ 0 h 5732814"/>
              <a:gd name="connsiteX6" fmla="*/ 474555 w 1752026"/>
              <a:gd name="connsiteY6" fmla="*/ 44709 h 5732814"/>
              <a:gd name="connsiteX7" fmla="*/ 635920 w 1752026"/>
              <a:gd name="connsiteY7" fmla="*/ 138838 h 5732814"/>
              <a:gd name="connsiteX8" fmla="*/ 898138 w 1752026"/>
              <a:gd name="connsiteY8" fmla="*/ 300203 h 5732814"/>
              <a:gd name="connsiteX9" fmla="*/ 1267932 w 1752026"/>
              <a:gd name="connsiteY9" fmla="*/ 535526 h 5732814"/>
              <a:gd name="connsiteX10" fmla="*/ 1476361 w 1752026"/>
              <a:gd name="connsiteY10" fmla="*/ 730509 h 5732814"/>
              <a:gd name="connsiteX11" fmla="*/ 1637726 w 1752026"/>
              <a:gd name="connsiteY11" fmla="*/ 959109 h 5732814"/>
              <a:gd name="connsiteX12" fmla="*/ 1718408 w 1752026"/>
              <a:gd name="connsiteY12" fmla="*/ 1174261 h 5732814"/>
              <a:gd name="connsiteX13" fmla="*/ 1752026 w 1752026"/>
              <a:gd name="connsiteY13" fmla="*/ 1436479 h 5732814"/>
              <a:gd name="connsiteX14" fmla="*/ 1738579 w 1752026"/>
              <a:gd name="connsiteY14" fmla="*/ 1786103 h 5732814"/>
              <a:gd name="connsiteX15" fmla="*/ 1678067 w 1752026"/>
              <a:gd name="connsiteY15" fmla="*/ 2075214 h 5732814"/>
              <a:gd name="connsiteX16" fmla="*/ 1631002 w 1752026"/>
              <a:gd name="connsiteY16" fmla="*/ 2364326 h 5732814"/>
              <a:gd name="connsiteX17" fmla="*/ 1570491 w 1752026"/>
              <a:gd name="connsiteY17" fmla="*/ 2727397 h 5732814"/>
              <a:gd name="connsiteX18" fmla="*/ 1530150 w 1752026"/>
              <a:gd name="connsiteY18" fmla="*/ 3130809 h 5732814"/>
              <a:gd name="connsiteX19" fmla="*/ 1496532 w 1752026"/>
              <a:gd name="connsiteY19" fmla="*/ 3419920 h 5732814"/>
              <a:gd name="connsiteX20" fmla="*/ 1462914 w 1752026"/>
              <a:gd name="connsiteY20" fmla="*/ 3776267 h 5732814"/>
              <a:gd name="connsiteX21" fmla="*/ 1456191 w 1752026"/>
              <a:gd name="connsiteY21" fmla="*/ 4119167 h 5732814"/>
              <a:gd name="connsiteX22" fmla="*/ 1442744 w 1752026"/>
              <a:gd name="connsiteY22" fmla="*/ 4495685 h 5732814"/>
              <a:gd name="connsiteX23" fmla="*/ 1456191 w 1752026"/>
              <a:gd name="connsiteY23" fmla="*/ 4872203 h 5732814"/>
              <a:gd name="connsiteX24" fmla="*/ 1509979 w 1752026"/>
              <a:gd name="connsiteY24" fmla="*/ 5208379 h 5732814"/>
              <a:gd name="connsiteX25" fmla="*/ 1536873 w 1752026"/>
              <a:gd name="connsiteY25" fmla="*/ 5450426 h 5732814"/>
              <a:gd name="connsiteX26" fmla="*/ 1536873 w 1752026"/>
              <a:gd name="connsiteY26" fmla="*/ 5578173 h 5732814"/>
              <a:gd name="connsiteX27" fmla="*/ 1509979 w 1752026"/>
              <a:gd name="connsiteY27" fmla="*/ 5679026 h 5732814"/>
              <a:gd name="connsiteX28" fmla="*/ 1442744 w 1752026"/>
              <a:gd name="connsiteY28" fmla="*/ 5732814 h 5732814"/>
              <a:gd name="connsiteX29" fmla="*/ 1442744 w 1752026"/>
              <a:gd name="connsiteY29" fmla="*/ 5732814 h 5732814"/>
              <a:gd name="connsiteX30" fmla="*/ 1335167 w 1752026"/>
              <a:gd name="connsiteY30" fmla="*/ 5699197 h 5732814"/>
              <a:gd name="connsiteX31" fmla="*/ 1301550 w 1752026"/>
              <a:gd name="connsiteY31" fmla="*/ 5605067 h 5732814"/>
              <a:gd name="connsiteX32" fmla="*/ 1261208 w 1752026"/>
              <a:gd name="connsiteY32" fmla="*/ 5477320 h 5732814"/>
              <a:gd name="connsiteX33" fmla="*/ 1200697 w 1752026"/>
              <a:gd name="connsiteY33" fmla="*/ 5255444 h 5732814"/>
              <a:gd name="connsiteX34" fmla="*/ 1167079 w 1752026"/>
              <a:gd name="connsiteY34" fmla="*/ 4999950 h 5732814"/>
              <a:gd name="connsiteX35" fmla="*/ 1140185 w 1752026"/>
              <a:gd name="connsiteY35" fmla="*/ 4791520 h 5732814"/>
              <a:gd name="connsiteX36" fmla="*/ 1106567 w 1752026"/>
              <a:gd name="connsiteY36" fmla="*/ 4556197 h 5732814"/>
              <a:gd name="connsiteX37" fmla="*/ 1106567 w 1752026"/>
              <a:gd name="connsiteY37" fmla="*/ 4267085 h 5732814"/>
              <a:gd name="connsiteX38" fmla="*/ 1106567 w 1752026"/>
              <a:gd name="connsiteY38" fmla="*/ 3890567 h 5732814"/>
              <a:gd name="connsiteX39" fmla="*/ 1126738 w 1752026"/>
              <a:gd name="connsiteY39" fmla="*/ 3520773 h 5732814"/>
              <a:gd name="connsiteX40" fmla="*/ 1153632 w 1752026"/>
              <a:gd name="connsiteY40" fmla="*/ 3009785 h 5732814"/>
              <a:gd name="connsiteX41" fmla="*/ 1180526 w 1752026"/>
              <a:gd name="connsiteY41" fmla="*/ 2660161 h 5732814"/>
              <a:gd name="connsiteX42" fmla="*/ 1200697 w 1752026"/>
              <a:gd name="connsiteY42" fmla="*/ 2384497 h 5732814"/>
              <a:gd name="connsiteX43" fmla="*/ 1234314 w 1752026"/>
              <a:gd name="connsiteY43" fmla="*/ 2088661 h 5732814"/>
              <a:gd name="connsiteX44" fmla="*/ 1261208 w 1752026"/>
              <a:gd name="connsiteY44" fmla="*/ 1752485 h 5732814"/>
              <a:gd name="connsiteX45" fmla="*/ 1267932 w 1752026"/>
              <a:gd name="connsiteY45" fmla="*/ 1550779 h 5732814"/>
              <a:gd name="connsiteX46" fmla="*/ 1254485 w 1752026"/>
              <a:gd name="connsiteY46" fmla="*/ 1402861 h 5732814"/>
              <a:gd name="connsiteX47" fmla="*/ 1214144 w 1752026"/>
              <a:gd name="connsiteY47" fmla="*/ 1248220 h 5732814"/>
              <a:gd name="connsiteX48" fmla="*/ 1099844 w 1752026"/>
              <a:gd name="connsiteY48" fmla="*/ 1080132 h 5732814"/>
              <a:gd name="connsiteX49" fmla="*/ 925032 w 1752026"/>
              <a:gd name="connsiteY49" fmla="*/ 891873 h 5732814"/>
              <a:gd name="connsiteX50" fmla="*/ 736773 w 1752026"/>
              <a:gd name="connsiteY50" fmla="*/ 764126 h 5732814"/>
              <a:gd name="connsiteX51" fmla="*/ 568685 w 1752026"/>
              <a:gd name="connsiteY51" fmla="*/ 636379 h 5732814"/>
              <a:gd name="connsiteX52" fmla="*/ 387150 w 1752026"/>
              <a:gd name="connsiteY52" fmla="*/ 481738 h 5732814"/>
              <a:gd name="connsiteX53" fmla="*/ 171997 w 1752026"/>
              <a:gd name="connsiteY53" fmla="*/ 293479 h 5732814"/>
              <a:gd name="connsiteX54" fmla="*/ 91774 w 1752026"/>
              <a:gd name="connsiteY54" fmla="*/ 206993 h 573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52026" h="5732814">
                <a:moveTo>
                  <a:pt x="91774" y="206993"/>
                </a:moveTo>
                <a:cubicBezTo>
                  <a:pt x="70933" y="186152"/>
                  <a:pt x="48456" y="168960"/>
                  <a:pt x="33160" y="148377"/>
                </a:cubicBezTo>
                <a:cubicBezTo>
                  <a:pt x="17864" y="127794"/>
                  <a:pt x="11053" y="105124"/>
                  <a:pt x="0" y="83498"/>
                </a:cubicBezTo>
                <a:lnTo>
                  <a:pt x="17355" y="44709"/>
                </a:lnTo>
                <a:lnTo>
                  <a:pt x="146827" y="5632"/>
                </a:lnTo>
                <a:lnTo>
                  <a:pt x="312732" y="0"/>
                </a:lnTo>
                <a:lnTo>
                  <a:pt x="474555" y="44709"/>
                </a:lnTo>
                <a:lnTo>
                  <a:pt x="635920" y="138838"/>
                </a:lnTo>
                <a:lnTo>
                  <a:pt x="898138" y="300203"/>
                </a:lnTo>
                <a:lnTo>
                  <a:pt x="1267932" y="535526"/>
                </a:lnTo>
                <a:lnTo>
                  <a:pt x="1476361" y="730509"/>
                </a:lnTo>
                <a:lnTo>
                  <a:pt x="1637726" y="959109"/>
                </a:lnTo>
                <a:lnTo>
                  <a:pt x="1718408" y="1174261"/>
                </a:lnTo>
                <a:lnTo>
                  <a:pt x="1752026" y="1436479"/>
                </a:lnTo>
                <a:lnTo>
                  <a:pt x="1738579" y="1786103"/>
                </a:lnTo>
                <a:lnTo>
                  <a:pt x="1678067" y="2075214"/>
                </a:lnTo>
                <a:lnTo>
                  <a:pt x="1631002" y="2364326"/>
                </a:lnTo>
                <a:lnTo>
                  <a:pt x="1570491" y="2727397"/>
                </a:lnTo>
                <a:lnTo>
                  <a:pt x="1530150" y="3130809"/>
                </a:lnTo>
                <a:lnTo>
                  <a:pt x="1496532" y="3419920"/>
                </a:lnTo>
                <a:lnTo>
                  <a:pt x="1462914" y="3776267"/>
                </a:lnTo>
                <a:lnTo>
                  <a:pt x="1456191" y="4119167"/>
                </a:lnTo>
                <a:lnTo>
                  <a:pt x="1442744" y="4495685"/>
                </a:lnTo>
                <a:lnTo>
                  <a:pt x="1456191" y="4872203"/>
                </a:lnTo>
                <a:lnTo>
                  <a:pt x="1509979" y="5208379"/>
                </a:lnTo>
                <a:lnTo>
                  <a:pt x="1536873" y="5450426"/>
                </a:lnTo>
                <a:lnTo>
                  <a:pt x="1536873" y="5578173"/>
                </a:lnTo>
                <a:lnTo>
                  <a:pt x="1509979" y="5679026"/>
                </a:lnTo>
                <a:lnTo>
                  <a:pt x="1442744" y="5732814"/>
                </a:lnTo>
                <a:lnTo>
                  <a:pt x="1442744" y="5732814"/>
                </a:lnTo>
                <a:lnTo>
                  <a:pt x="1335167" y="5699197"/>
                </a:lnTo>
                <a:lnTo>
                  <a:pt x="1301550" y="5605067"/>
                </a:lnTo>
                <a:lnTo>
                  <a:pt x="1261208" y="5477320"/>
                </a:lnTo>
                <a:lnTo>
                  <a:pt x="1200697" y="5255444"/>
                </a:lnTo>
                <a:lnTo>
                  <a:pt x="1167079" y="4999950"/>
                </a:lnTo>
                <a:lnTo>
                  <a:pt x="1140185" y="4791520"/>
                </a:lnTo>
                <a:lnTo>
                  <a:pt x="1106567" y="4556197"/>
                </a:lnTo>
                <a:lnTo>
                  <a:pt x="1106567" y="4267085"/>
                </a:lnTo>
                <a:lnTo>
                  <a:pt x="1106567" y="3890567"/>
                </a:lnTo>
                <a:lnTo>
                  <a:pt x="1126738" y="3520773"/>
                </a:lnTo>
                <a:lnTo>
                  <a:pt x="1153632" y="3009785"/>
                </a:lnTo>
                <a:lnTo>
                  <a:pt x="1180526" y="2660161"/>
                </a:lnTo>
                <a:lnTo>
                  <a:pt x="1200697" y="2384497"/>
                </a:lnTo>
                <a:lnTo>
                  <a:pt x="1234314" y="2088661"/>
                </a:lnTo>
                <a:lnTo>
                  <a:pt x="1261208" y="1752485"/>
                </a:lnTo>
                <a:lnTo>
                  <a:pt x="1267932" y="1550779"/>
                </a:lnTo>
                <a:lnTo>
                  <a:pt x="1254485" y="1402861"/>
                </a:lnTo>
                <a:lnTo>
                  <a:pt x="1214144" y="1248220"/>
                </a:lnTo>
                <a:lnTo>
                  <a:pt x="1099844" y="1080132"/>
                </a:lnTo>
                <a:lnTo>
                  <a:pt x="925032" y="891873"/>
                </a:lnTo>
                <a:lnTo>
                  <a:pt x="736773" y="764126"/>
                </a:lnTo>
                <a:lnTo>
                  <a:pt x="568685" y="636379"/>
                </a:lnTo>
                <a:lnTo>
                  <a:pt x="387150" y="481738"/>
                </a:lnTo>
                <a:lnTo>
                  <a:pt x="171997" y="293479"/>
                </a:lnTo>
                <a:lnTo>
                  <a:pt x="91774" y="206993"/>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A7CA56F-0503-4243-8C86-6CF1C3A2DA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3781" y="3949799"/>
            <a:ext cx="4710266" cy="2049969"/>
          </a:xfrm>
          <a:prstGeom prst="rect">
            <a:avLst/>
          </a:prstGeom>
        </p:spPr>
      </p:pic>
      <p:sp>
        <p:nvSpPr>
          <p:cNvPr id="16" name="Rectangle 15">
            <a:extLst>
              <a:ext uri="{FF2B5EF4-FFF2-40B4-BE49-F238E27FC236}">
                <a16:creationId xmlns:a16="http://schemas.microsoft.com/office/drawing/2014/main" id="{6961614C-8A0B-954F-83ED-FDD3B206E44D}"/>
              </a:ext>
            </a:extLst>
          </p:cNvPr>
          <p:cNvSpPr/>
          <p:nvPr/>
        </p:nvSpPr>
        <p:spPr>
          <a:xfrm>
            <a:off x="6816147" y="6017283"/>
            <a:ext cx="1900392" cy="369332"/>
          </a:xfrm>
          <a:prstGeom prst="rect">
            <a:avLst/>
          </a:prstGeom>
        </p:spPr>
        <p:txBody>
          <a:bodyPr wrap="none">
            <a:spAutoFit/>
          </a:bodyPr>
          <a:lstStyle/>
          <a:p>
            <a:r>
              <a:rPr lang="en-US" dirty="0" err="1">
                <a:solidFill>
                  <a:schemeClr val="tx1">
                    <a:lumMod val="65000"/>
                    <a:lumOff val="35000"/>
                  </a:schemeClr>
                </a:solidFill>
                <a:latin typeface="Gill Sans" panose="020B0502020104020203" pitchFamily="34" charset="-79"/>
                <a:cs typeface="Gill Sans" panose="020B0502020104020203" pitchFamily="34" charset="-79"/>
              </a:rPr>
              <a:t>Satake</a:t>
            </a:r>
            <a:r>
              <a:rPr lang="en-US" dirty="0">
                <a:solidFill>
                  <a:schemeClr val="tx1">
                    <a:lumMod val="65000"/>
                    <a:lumOff val="35000"/>
                  </a:schemeClr>
                </a:solidFill>
                <a:latin typeface="Gill Sans" panose="020B0502020104020203" pitchFamily="34" charset="-79"/>
                <a:cs typeface="Gill Sans" panose="020B0502020104020203" pitchFamily="34" charset="-79"/>
              </a:rPr>
              <a:t> et al., 2003</a:t>
            </a:r>
            <a:endParaRPr lang="en-US" dirty="0">
              <a:solidFill>
                <a:schemeClr val="tx1">
                  <a:lumMod val="65000"/>
                  <a:lumOff val="35000"/>
                </a:schemeClr>
              </a:solidFill>
            </a:endParaRPr>
          </a:p>
        </p:txBody>
      </p:sp>
      <p:cxnSp>
        <p:nvCxnSpPr>
          <p:cNvPr id="12" name="Straight Connector 11">
            <a:extLst>
              <a:ext uri="{FF2B5EF4-FFF2-40B4-BE49-F238E27FC236}">
                <a16:creationId xmlns:a16="http://schemas.microsoft.com/office/drawing/2014/main" id="{5FF6C0BE-96A6-5B4D-8699-F8D18A207CBC}"/>
              </a:ext>
            </a:extLst>
          </p:cNvPr>
          <p:cNvCxnSpPr>
            <a:cxnSpLocks/>
          </p:cNvCxnSpPr>
          <p:nvPr/>
        </p:nvCxnSpPr>
        <p:spPr>
          <a:xfrm>
            <a:off x="10048352" y="2703007"/>
            <a:ext cx="14552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FB33006-1960-9248-8DA5-334D71C8AE82}"/>
              </a:ext>
            </a:extLst>
          </p:cNvPr>
          <p:cNvSpPr/>
          <p:nvPr/>
        </p:nvSpPr>
        <p:spPr>
          <a:xfrm>
            <a:off x="11503574" y="2518341"/>
            <a:ext cx="784830" cy="369332"/>
          </a:xfrm>
          <a:prstGeom prst="rect">
            <a:avLst/>
          </a:prstGeom>
        </p:spPr>
        <p:txBody>
          <a:bodyPr wrap="none">
            <a:spAutoFit/>
          </a:bodyPr>
          <a:lstStyle/>
          <a:p>
            <a:r>
              <a:rPr lang="en-US" dirty="0">
                <a:solidFill>
                  <a:srgbClr val="FFC000"/>
                </a:solidFill>
                <a:latin typeface="Gill Sans" panose="020B0502020104020203" pitchFamily="34" charset="-79"/>
                <a:cs typeface="Gill Sans" panose="020B0502020104020203" pitchFamily="34" charset="-79"/>
              </a:rPr>
              <a:t>Profile</a:t>
            </a:r>
            <a:endParaRPr lang="en-US" dirty="0">
              <a:solidFill>
                <a:srgbClr val="FFC000"/>
              </a:solidFill>
            </a:endParaRPr>
          </a:p>
        </p:txBody>
      </p:sp>
      <p:sp>
        <p:nvSpPr>
          <p:cNvPr id="4" name="Freeform 3">
            <a:extLst>
              <a:ext uri="{FF2B5EF4-FFF2-40B4-BE49-F238E27FC236}">
                <a16:creationId xmlns:a16="http://schemas.microsoft.com/office/drawing/2014/main" id="{CF18C85E-0FC7-A246-89F7-EC32C515901F}"/>
              </a:ext>
            </a:extLst>
          </p:cNvPr>
          <p:cNvSpPr/>
          <p:nvPr/>
        </p:nvSpPr>
        <p:spPr>
          <a:xfrm>
            <a:off x="4742822" y="4501662"/>
            <a:ext cx="3949002" cy="743578"/>
          </a:xfrm>
          <a:custGeom>
            <a:avLst/>
            <a:gdLst>
              <a:gd name="connsiteX0" fmla="*/ 0 w 3949002"/>
              <a:gd name="connsiteY0" fmla="*/ 401934 h 743578"/>
              <a:gd name="connsiteX1" fmla="*/ 251209 w 3949002"/>
              <a:gd name="connsiteY1" fmla="*/ 401934 h 743578"/>
              <a:gd name="connsiteX2" fmla="*/ 341644 w 3949002"/>
              <a:gd name="connsiteY2" fmla="*/ 381837 h 743578"/>
              <a:gd name="connsiteX3" fmla="*/ 422031 w 3949002"/>
              <a:gd name="connsiteY3" fmla="*/ 321547 h 743578"/>
              <a:gd name="connsiteX4" fmla="*/ 502418 w 3949002"/>
              <a:gd name="connsiteY4" fmla="*/ 0 h 743578"/>
              <a:gd name="connsiteX5" fmla="*/ 572756 w 3949002"/>
              <a:gd name="connsiteY5" fmla="*/ 0 h 743578"/>
              <a:gd name="connsiteX6" fmla="*/ 633046 w 3949002"/>
              <a:gd name="connsiteY6" fmla="*/ 200967 h 743578"/>
              <a:gd name="connsiteX7" fmla="*/ 733530 w 3949002"/>
              <a:gd name="connsiteY7" fmla="*/ 231112 h 743578"/>
              <a:gd name="connsiteX8" fmla="*/ 894303 w 3949002"/>
              <a:gd name="connsiteY8" fmla="*/ 231112 h 743578"/>
              <a:gd name="connsiteX9" fmla="*/ 1155560 w 3949002"/>
              <a:gd name="connsiteY9" fmla="*/ 231112 h 743578"/>
              <a:gd name="connsiteX10" fmla="*/ 1467059 w 3949002"/>
              <a:gd name="connsiteY10" fmla="*/ 221063 h 743578"/>
              <a:gd name="connsiteX11" fmla="*/ 1607736 w 3949002"/>
              <a:gd name="connsiteY11" fmla="*/ 231112 h 743578"/>
              <a:gd name="connsiteX12" fmla="*/ 1798655 w 3949002"/>
              <a:gd name="connsiteY12" fmla="*/ 251208 h 743578"/>
              <a:gd name="connsiteX13" fmla="*/ 1969477 w 3949002"/>
              <a:gd name="connsiteY13" fmla="*/ 301450 h 743578"/>
              <a:gd name="connsiteX14" fmla="*/ 2069960 w 3949002"/>
              <a:gd name="connsiteY14" fmla="*/ 361740 h 743578"/>
              <a:gd name="connsiteX15" fmla="*/ 2130251 w 3949002"/>
              <a:gd name="connsiteY15" fmla="*/ 422030 h 743578"/>
              <a:gd name="connsiteX16" fmla="*/ 2341266 w 3949002"/>
              <a:gd name="connsiteY16" fmla="*/ 693336 h 743578"/>
              <a:gd name="connsiteX17" fmla="*/ 2401556 w 3949002"/>
              <a:gd name="connsiteY17" fmla="*/ 733529 h 743578"/>
              <a:gd name="connsiteX18" fmla="*/ 2401556 w 3949002"/>
              <a:gd name="connsiteY18" fmla="*/ 733529 h 743578"/>
              <a:gd name="connsiteX19" fmla="*/ 2502040 w 3949002"/>
              <a:gd name="connsiteY19" fmla="*/ 743578 h 743578"/>
              <a:gd name="connsiteX20" fmla="*/ 2632668 w 3949002"/>
              <a:gd name="connsiteY20" fmla="*/ 653142 h 743578"/>
              <a:gd name="connsiteX21" fmla="*/ 2793442 w 3949002"/>
              <a:gd name="connsiteY21" fmla="*/ 542611 h 743578"/>
              <a:gd name="connsiteX22" fmla="*/ 2964264 w 3949002"/>
              <a:gd name="connsiteY22" fmla="*/ 502417 h 743578"/>
              <a:gd name="connsiteX23" fmla="*/ 3175279 w 3949002"/>
              <a:gd name="connsiteY23" fmla="*/ 462224 h 743578"/>
              <a:gd name="connsiteX24" fmla="*/ 3426488 w 3949002"/>
              <a:gd name="connsiteY24" fmla="*/ 452175 h 743578"/>
              <a:gd name="connsiteX25" fmla="*/ 3748035 w 3949002"/>
              <a:gd name="connsiteY25" fmla="*/ 422030 h 743578"/>
              <a:gd name="connsiteX26" fmla="*/ 3949002 w 3949002"/>
              <a:gd name="connsiteY26" fmla="*/ 401934 h 74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49002" h="743578">
                <a:moveTo>
                  <a:pt x="0" y="401934"/>
                </a:moveTo>
                <a:lnTo>
                  <a:pt x="251209" y="401934"/>
                </a:lnTo>
                <a:lnTo>
                  <a:pt x="341644" y="381837"/>
                </a:lnTo>
                <a:lnTo>
                  <a:pt x="422031" y="321547"/>
                </a:lnTo>
                <a:lnTo>
                  <a:pt x="502418" y="0"/>
                </a:lnTo>
                <a:lnTo>
                  <a:pt x="572756" y="0"/>
                </a:lnTo>
                <a:lnTo>
                  <a:pt x="633046" y="200967"/>
                </a:lnTo>
                <a:lnTo>
                  <a:pt x="733530" y="231112"/>
                </a:lnTo>
                <a:lnTo>
                  <a:pt x="894303" y="231112"/>
                </a:lnTo>
                <a:lnTo>
                  <a:pt x="1155560" y="231112"/>
                </a:lnTo>
                <a:lnTo>
                  <a:pt x="1467059" y="221063"/>
                </a:lnTo>
                <a:lnTo>
                  <a:pt x="1607736" y="231112"/>
                </a:lnTo>
                <a:lnTo>
                  <a:pt x="1798655" y="251208"/>
                </a:lnTo>
                <a:lnTo>
                  <a:pt x="1969477" y="301450"/>
                </a:lnTo>
                <a:lnTo>
                  <a:pt x="2069960" y="361740"/>
                </a:lnTo>
                <a:lnTo>
                  <a:pt x="2130251" y="422030"/>
                </a:lnTo>
                <a:lnTo>
                  <a:pt x="2341266" y="693336"/>
                </a:lnTo>
                <a:lnTo>
                  <a:pt x="2401556" y="733529"/>
                </a:lnTo>
                <a:lnTo>
                  <a:pt x="2401556" y="733529"/>
                </a:lnTo>
                <a:lnTo>
                  <a:pt x="2502040" y="743578"/>
                </a:lnTo>
                <a:lnTo>
                  <a:pt x="2632668" y="653142"/>
                </a:lnTo>
                <a:lnTo>
                  <a:pt x="2793442" y="542611"/>
                </a:lnTo>
                <a:lnTo>
                  <a:pt x="2964264" y="502417"/>
                </a:lnTo>
                <a:lnTo>
                  <a:pt x="3175279" y="462224"/>
                </a:lnTo>
                <a:lnTo>
                  <a:pt x="3426488" y="452175"/>
                </a:lnTo>
                <a:lnTo>
                  <a:pt x="3748035" y="422030"/>
                </a:lnTo>
                <a:lnTo>
                  <a:pt x="3949002" y="401934"/>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F61B75-7416-F345-BE17-18170655E01A}"/>
              </a:ext>
            </a:extLst>
          </p:cNvPr>
          <p:cNvSpPr/>
          <p:nvPr/>
        </p:nvSpPr>
        <p:spPr>
          <a:xfrm>
            <a:off x="6787782" y="4951894"/>
            <a:ext cx="51854" cy="86020"/>
          </a:xfrm>
          <a:prstGeom prst="rect">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833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1700 Cascadia slip models</a:t>
            </a:r>
          </a:p>
        </p:txBody>
      </p:sp>
      <p:sp>
        <p:nvSpPr>
          <p:cNvPr id="7" name="TextBox 6">
            <a:extLst>
              <a:ext uri="{FF2B5EF4-FFF2-40B4-BE49-F238E27FC236}">
                <a16:creationId xmlns:a16="http://schemas.microsoft.com/office/drawing/2014/main" id="{FB953860-0976-9746-B144-334D3861A0CC}"/>
              </a:ext>
            </a:extLst>
          </p:cNvPr>
          <p:cNvSpPr txBox="1"/>
          <p:nvPr/>
        </p:nvSpPr>
        <p:spPr>
          <a:xfrm>
            <a:off x="1044098" y="1421924"/>
            <a:ext cx="7594600" cy="1154162"/>
          </a:xfrm>
          <a:prstGeom prst="rect">
            <a:avLst/>
          </a:prstGeom>
          <a:noFill/>
        </p:spPr>
        <p:txBody>
          <a:bodyPr wrap="square" rtlCol="0">
            <a:spAutoFit/>
          </a:bodyPr>
          <a:lstStyle/>
          <a:p>
            <a:pPr>
              <a:spcAft>
                <a:spcPts val="600"/>
              </a:spcAft>
            </a:pPr>
            <a:r>
              <a:rPr lang="en-US" sz="3600" dirty="0">
                <a:solidFill>
                  <a:schemeClr val="tx1">
                    <a:lumMod val="65000"/>
                    <a:lumOff val="35000"/>
                  </a:schemeClr>
                </a:solidFill>
                <a:latin typeface="Gill Sans" panose="020B0502020104020203" pitchFamily="34" charset="-79"/>
                <a:cs typeface="Gill Sans" panose="020B0502020104020203" pitchFamily="34" charset="-79"/>
              </a:rPr>
              <a:t>Long-Wide M</a:t>
            </a:r>
            <a:r>
              <a:rPr lang="en-US" sz="3600" baseline="-25000" dirty="0">
                <a:solidFill>
                  <a:schemeClr val="tx1">
                    <a:lumMod val="65000"/>
                    <a:lumOff val="35000"/>
                  </a:schemeClr>
                </a:solidFill>
                <a:latin typeface="Gill Sans" panose="020B0502020104020203" pitchFamily="34" charset="-79"/>
                <a:cs typeface="Gill Sans" panose="020B0502020104020203" pitchFamily="34" charset="-79"/>
              </a:rPr>
              <a:t>w</a:t>
            </a:r>
            <a:r>
              <a:rPr lang="en-US" sz="3600" dirty="0">
                <a:solidFill>
                  <a:schemeClr val="tx1">
                    <a:lumMod val="65000"/>
                    <a:lumOff val="35000"/>
                  </a:schemeClr>
                </a:solidFill>
                <a:latin typeface="Gill Sans" panose="020B0502020104020203" pitchFamily="34" charset="-79"/>
                <a:cs typeface="Gill Sans" panose="020B0502020104020203" pitchFamily="34" charset="-79"/>
              </a:rPr>
              <a:t> 9.2</a:t>
            </a: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a:t>
            </a:r>
            <a:r>
              <a:rPr lang="en-US" sz="2800" dirty="0">
                <a:solidFill>
                  <a:schemeClr val="tx1">
                    <a:lumMod val="65000"/>
                    <a:lumOff val="35000"/>
                  </a:schemeClr>
                </a:solidFill>
                <a:latin typeface="Gill Sans" panose="020B0502020104020203" pitchFamily="34" charset="-79"/>
                <a:cs typeface="Gill Sans" panose="020B0502020104020203" pitchFamily="34" charset="-79"/>
              </a:rPr>
              <a:t>Predicted uplift conflicts with observations</a:t>
            </a:r>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pic>
        <p:nvPicPr>
          <p:cNvPr id="2" name="Picture 1">
            <a:extLst>
              <a:ext uri="{FF2B5EF4-FFF2-40B4-BE49-F238E27FC236}">
                <a16:creationId xmlns:a16="http://schemas.microsoft.com/office/drawing/2014/main" id="{02AA67F7-EB32-3A4B-854D-7996070445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8967020" y="904568"/>
            <a:ext cx="2585884" cy="5753101"/>
          </a:xfrm>
          <a:prstGeom prst="rect">
            <a:avLst/>
          </a:prstGeom>
        </p:spPr>
      </p:pic>
      <p:sp>
        <p:nvSpPr>
          <p:cNvPr id="3" name="Freeform 2">
            <a:extLst>
              <a:ext uri="{FF2B5EF4-FFF2-40B4-BE49-F238E27FC236}">
                <a16:creationId xmlns:a16="http://schemas.microsoft.com/office/drawing/2014/main" id="{73C47455-C757-BC4B-A527-E885A6C88189}"/>
              </a:ext>
            </a:extLst>
          </p:cNvPr>
          <p:cNvSpPr/>
          <p:nvPr/>
        </p:nvSpPr>
        <p:spPr>
          <a:xfrm>
            <a:off x="9399494" y="1122829"/>
            <a:ext cx="1445559" cy="5459506"/>
          </a:xfrm>
          <a:custGeom>
            <a:avLst/>
            <a:gdLst>
              <a:gd name="connsiteX0" fmla="*/ 853888 w 1445559"/>
              <a:gd name="connsiteY0" fmla="*/ 2803712 h 5459506"/>
              <a:gd name="connsiteX1" fmla="*/ 806824 w 1445559"/>
              <a:gd name="connsiteY1" fmla="*/ 2346512 h 5459506"/>
              <a:gd name="connsiteX2" fmla="*/ 732865 w 1445559"/>
              <a:gd name="connsiteY2" fmla="*/ 1889312 h 5459506"/>
              <a:gd name="connsiteX3" fmla="*/ 598394 w 1445559"/>
              <a:gd name="connsiteY3" fmla="*/ 1385047 h 5459506"/>
              <a:gd name="connsiteX4" fmla="*/ 470647 w 1445559"/>
              <a:gd name="connsiteY4" fmla="*/ 1089212 h 5459506"/>
              <a:gd name="connsiteX5" fmla="*/ 255494 w 1445559"/>
              <a:gd name="connsiteY5" fmla="*/ 692524 h 5459506"/>
              <a:gd name="connsiteX6" fmla="*/ 26894 w 1445559"/>
              <a:gd name="connsiteY6" fmla="*/ 289112 h 5459506"/>
              <a:gd name="connsiteX7" fmla="*/ 0 w 1445559"/>
              <a:gd name="connsiteY7" fmla="*/ 235324 h 5459506"/>
              <a:gd name="connsiteX8" fmla="*/ 0 w 1445559"/>
              <a:gd name="connsiteY8" fmla="*/ 235324 h 5459506"/>
              <a:gd name="connsiteX9" fmla="*/ 20171 w 1445559"/>
              <a:gd name="connsiteY9" fmla="*/ 141195 h 5459506"/>
              <a:gd name="connsiteX10" fmla="*/ 188259 w 1445559"/>
              <a:gd name="connsiteY10" fmla="*/ 6724 h 5459506"/>
              <a:gd name="connsiteX11" fmla="*/ 221877 w 1445559"/>
              <a:gd name="connsiteY11" fmla="*/ 0 h 5459506"/>
              <a:gd name="connsiteX12" fmla="*/ 275665 w 1445559"/>
              <a:gd name="connsiteY12" fmla="*/ 20171 h 5459506"/>
              <a:gd name="connsiteX13" fmla="*/ 470647 w 1445559"/>
              <a:gd name="connsiteY13" fmla="*/ 188259 h 5459506"/>
              <a:gd name="connsiteX14" fmla="*/ 679077 w 1445559"/>
              <a:gd name="connsiteY14" fmla="*/ 383242 h 5459506"/>
              <a:gd name="connsiteX15" fmla="*/ 840441 w 1445559"/>
              <a:gd name="connsiteY15" fmla="*/ 510989 h 5459506"/>
              <a:gd name="connsiteX16" fmla="*/ 1008530 w 1445559"/>
              <a:gd name="connsiteY16" fmla="*/ 638736 h 5459506"/>
              <a:gd name="connsiteX17" fmla="*/ 1169894 w 1445559"/>
              <a:gd name="connsiteY17" fmla="*/ 800100 h 5459506"/>
              <a:gd name="connsiteX18" fmla="*/ 1270747 w 1445559"/>
              <a:gd name="connsiteY18" fmla="*/ 927847 h 5459506"/>
              <a:gd name="connsiteX19" fmla="*/ 1317812 w 1445559"/>
              <a:gd name="connsiteY19" fmla="*/ 1015253 h 5459506"/>
              <a:gd name="connsiteX20" fmla="*/ 1358153 w 1445559"/>
              <a:gd name="connsiteY20" fmla="*/ 1102659 h 5459506"/>
              <a:gd name="connsiteX21" fmla="*/ 1371600 w 1445559"/>
              <a:gd name="connsiteY21" fmla="*/ 1257300 h 5459506"/>
              <a:gd name="connsiteX22" fmla="*/ 1385047 w 1445559"/>
              <a:gd name="connsiteY22" fmla="*/ 1479177 h 5459506"/>
              <a:gd name="connsiteX23" fmla="*/ 1371600 w 1445559"/>
              <a:gd name="connsiteY23" fmla="*/ 1647265 h 5459506"/>
              <a:gd name="connsiteX24" fmla="*/ 1351430 w 1445559"/>
              <a:gd name="connsiteY24" fmla="*/ 1828800 h 5459506"/>
              <a:gd name="connsiteX25" fmla="*/ 1331259 w 1445559"/>
              <a:gd name="connsiteY25" fmla="*/ 2050677 h 5459506"/>
              <a:gd name="connsiteX26" fmla="*/ 1304365 w 1445559"/>
              <a:gd name="connsiteY26" fmla="*/ 2373406 h 5459506"/>
              <a:gd name="connsiteX27" fmla="*/ 1284194 w 1445559"/>
              <a:gd name="connsiteY27" fmla="*/ 2723030 h 5459506"/>
              <a:gd name="connsiteX28" fmla="*/ 1257300 w 1445559"/>
              <a:gd name="connsiteY28" fmla="*/ 3227295 h 5459506"/>
              <a:gd name="connsiteX29" fmla="*/ 1230406 w 1445559"/>
              <a:gd name="connsiteY29" fmla="*/ 3731559 h 5459506"/>
              <a:gd name="connsiteX30" fmla="*/ 1237130 w 1445559"/>
              <a:gd name="connsiteY30" fmla="*/ 4108077 h 5459506"/>
              <a:gd name="connsiteX31" fmla="*/ 1257300 w 1445559"/>
              <a:gd name="connsiteY31" fmla="*/ 4457700 h 5459506"/>
              <a:gd name="connsiteX32" fmla="*/ 1324535 w 1445559"/>
              <a:gd name="connsiteY32" fmla="*/ 4894730 h 5459506"/>
              <a:gd name="connsiteX33" fmla="*/ 1378324 w 1445559"/>
              <a:gd name="connsiteY33" fmla="*/ 5170395 h 5459506"/>
              <a:gd name="connsiteX34" fmla="*/ 1438835 w 1445559"/>
              <a:gd name="connsiteY34" fmla="*/ 5365377 h 5459506"/>
              <a:gd name="connsiteX35" fmla="*/ 1445559 w 1445559"/>
              <a:gd name="connsiteY35" fmla="*/ 5425889 h 5459506"/>
              <a:gd name="connsiteX36" fmla="*/ 1391771 w 1445559"/>
              <a:gd name="connsiteY36" fmla="*/ 5446059 h 5459506"/>
              <a:gd name="connsiteX37" fmla="*/ 1391771 w 1445559"/>
              <a:gd name="connsiteY37" fmla="*/ 5446059 h 5459506"/>
              <a:gd name="connsiteX38" fmla="*/ 1203512 w 1445559"/>
              <a:gd name="connsiteY38" fmla="*/ 5459506 h 5459506"/>
              <a:gd name="connsiteX39" fmla="*/ 1136277 w 1445559"/>
              <a:gd name="connsiteY39" fmla="*/ 5439336 h 5459506"/>
              <a:gd name="connsiteX40" fmla="*/ 1136277 w 1445559"/>
              <a:gd name="connsiteY40" fmla="*/ 5439336 h 5459506"/>
              <a:gd name="connsiteX41" fmla="*/ 1055594 w 1445559"/>
              <a:gd name="connsiteY41" fmla="*/ 5177118 h 5459506"/>
              <a:gd name="connsiteX42" fmla="*/ 995082 w 1445559"/>
              <a:gd name="connsiteY42" fmla="*/ 4874559 h 5459506"/>
              <a:gd name="connsiteX43" fmla="*/ 934571 w 1445559"/>
              <a:gd name="connsiteY43" fmla="*/ 4484595 h 5459506"/>
              <a:gd name="connsiteX44" fmla="*/ 907677 w 1445559"/>
              <a:gd name="connsiteY44" fmla="*/ 4061012 h 5459506"/>
              <a:gd name="connsiteX45" fmla="*/ 887506 w 1445559"/>
              <a:gd name="connsiteY45" fmla="*/ 3738283 h 5459506"/>
              <a:gd name="connsiteX46" fmla="*/ 880782 w 1445559"/>
              <a:gd name="connsiteY46" fmla="*/ 3388659 h 5459506"/>
              <a:gd name="connsiteX47" fmla="*/ 874059 w 1445559"/>
              <a:gd name="connsiteY47" fmla="*/ 3112995 h 5459506"/>
              <a:gd name="connsiteX48" fmla="*/ 853888 w 1445559"/>
              <a:gd name="connsiteY48" fmla="*/ 2877671 h 5459506"/>
              <a:gd name="connsiteX49" fmla="*/ 853888 w 1445559"/>
              <a:gd name="connsiteY49" fmla="*/ 2803712 h 5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445559" h="5459506">
                <a:moveTo>
                  <a:pt x="853888" y="2803712"/>
                </a:moveTo>
                <a:lnTo>
                  <a:pt x="806824" y="2346512"/>
                </a:lnTo>
                <a:lnTo>
                  <a:pt x="732865" y="1889312"/>
                </a:lnTo>
                <a:lnTo>
                  <a:pt x="598394" y="1385047"/>
                </a:lnTo>
                <a:lnTo>
                  <a:pt x="470647" y="1089212"/>
                </a:lnTo>
                <a:lnTo>
                  <a:pt x="255494" y="692524"/>
                </a:lnTo>
                <a:lnTo>
                  <a:pt x="26894" y="289112"/>
                </a:lnTo>
                <a:lnTo>
                  <a:pt x="0" y="235324"/>
                </a:lnTo>
                <a:lnTo>
                  <a:pt x="0" y="235324"/>
                </a:lnTo>
                <a:lnTo>
                  <a:pt x="20171" y="141195"/>
                </a:lnTo>
                <a:lnTo>
                  <a:pt x="188259" y="6724"/>
                </a:lnTo>
                <a:lnTo>
                  <a:pt x="221877" y="0"/>
                </a:lnTo>
                <a:lnTo>
                  <a:pt x="275665" y="20171"/>
                </a:lnTo>
                <a:lnTo>
                  <a:pt x="470647" y="188259"/>
                </a:lnTo>
                <a:lnTo>
                  <a:pt x="679077" y="383242"/>
                </a:lnTo>
                <a:lnTo>
                  <a:pt x="840441" y="510989"/>
                </a:lnTo>
                <a:lnTo>
                  <a:pt x="1008530" y="638736"/>
                </a:lnTo>
                <a:lnTo>
                  <a:pt x="1169894" y="800100"/>
                </a:lnTo>
                <a:lnTo>
                  <a:pt x="1270747" y="927847"/>
                </a:lnTo>
                <a:lnTo>
                  <a:pt x="1317812" y="1015253"/>
                </a:lnTo>
                <a:lnTo>
                  <a:pt x="1358153" y="1102659"/>
                </a:lnTo>
                <a:lnTo>
                  <a:pt x="1371600" y="1257300"/>
                </a:lnTo>
                <a:lnTo>
                  <a:pt x="1385047" y="1479177"/>
                </a:lnTo>
                <a:lnTo>
                  <a:pt x="1371600" y="1647265"/>
                </a:lnTo>
                <a:lnTo>
                  <a:pt x="1351430" y="1828800"/>
                </a:lnTo>
                <a:lnTo>
                  <a:pt x="1331259" y="2050677"/>
                </a:lnTo>
                <a:lnTo>
                  <a:pt x="1304365" y="2373406"/>
                </a:lnTo>
                <a:lnTo>
                  <a:pt x="1284194" y="2723030"/>
                </a:lnTo>
                <a:lnTo>
                  <a:pt x="1257300" y="3227295"/>
                </a:lnTo>
                <a:lnTo>
                  <a:pt x="1230406" y="3731559"/>
                </a:lnTo>
                <a:lnTo>
                  <a:pt x="1237130" y="4108077"/>
                </a:lnTo>
                <a:lnTo>
                  <a:pt x="1257300" y="4457700"/>
                </a:lnTo>
                <a:lnTo>
                  <a:pt x="1324535" y="4894730"/>
                </a:lnTo>
                <a:lnTo>
                  <a:pt x="1378324" y="5170395"/>
                </a:lnTo>
                <a:lnTo>
                  <a:pt x="1438835" y="5365377"/>
                </a:lnTo>
                <a:lnTo>
                  <a:pt x="1445559" y="5425889"/>
                </a:lnTo>
                <a:lnTo>
                  <a:pt x="1391771" y="5446059"/>
                </a:lnTo>
                <a:lnTo>
                  <a:pt x="1391771" y="5446059"/>
                </a:lnTo>
                <a:lnTo>
                  <a:pt x="1203512" y="5459506"/>
                </a:lnTo>
                <a:lnTo>
                  <a:pt x="1136277" y="5439336"/>
                </a:lnTo>
                <a:lnTo>
                  <a:pt x="1136277" y="5439336"/>
                </a:lnTo>
                <a:lnTo>
                  <a:pt x="1055594" y="5177118"/>
                </a:lnTo>
                <a:lnTo>
                  <a:pt x="995082" y="4874559"/>
                </a:lnTo>
                <a:lnTo>
                  <a:pt x="934571" y="4484595"/>
                </a:lnTo>
                <a:lnTo>
                  <a:pt x="907677" y="4061012"/>
                </a:lnTo>
                <a:lnTo>
                  <a:pt x="887506" y="3738283"/>
                </a:lnTo>
                <a:lnTo>
                  <a:pt x="880782" y="3388659"/>
                </a:lnTo>
                <a:lnTo>
                  <a:pt x="874059" y="3112995"/>
                </a:lnTo>
                <a:lnTo>
                  <a:pt x="853888" y="2877671"/>
                </a:lnTo>
                <a:lnTo>
                  <a:pt x="853888" y="2803712"/>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5F893728-DD57-434D-B8CB-C886FCE03DEF}"/>
              </a:ext>
            </a:extLst>
          </p:cNvPr>
          <p:cNvSpPr/>
          <p:nvPr/>
        </p:nvSpPr>
        <p:spPr>
          <a:xfrm>
            <a:off x="9563674" y="876415"/>
            <a:ext cx="1752026" cy="5732814"/>
          </a:xfrm>
          <a:custGeom>
            <a:avLst/>
            <a:gdLst>
              <a:gd name="connsiteX0" fmla="*/ 60512 w 1748118"/>
              <a:gd name="connsiteY0" fmla="*/ 121024 h 5701553"/>
              <a:gd name="connsiteX1" fmla="*/ 60512 w 1748118"/>
              <a:gd name="connsiteY1" fmla="*/ 121024 h 5701553"/>
              <a:gd name="connsiteX2" fmla="*/ 0 w 1748118"/>
              <a:gd name="connsiteY2" fmla="*/ 87406 h 5701553"/>
              <a:gd name="connsiteX3" fmla="*/ 13447 w 1748118"/>
              <a:gd name="connsiteY3" fmla="*/ 13448 h 5701553"/>
              <a:gd name="connsiteX4" fmla="*/ 154642 w 1748118"/>
              <a:gd name="connsiteY4" fmla="*/ 13448 h 5701553"/>
              <a:gd name="connsiteX5" fmla="*/ 336177 w 1748118"/>
              <a:gd name="connsiteY5" fmla="*/ 0 h 5701553"/>
              <a:gd name="connsiteX6" fmla="*/ 470647 w 1748118"/>
              <a:gd name="connsiteY6" fmla="*/ 13448 h 5701553"/>
              <a:gd name="connsiteX7" fmla="*/ 632012 w 1748118"/>
              <a:gd name="connsiteY7" fmla="*/ 107577 h 5701553"/>
              <a:gd name="connsiteX8" fmla="*/ 894230 w 1748118"/>
              <a:gd name="connsiteY8" fmla="*/ 268942 h 5701553"/>
              <a:gd name="connsiteX9" fmla="*/ 1264024 w 1748118"/>
              <a:gd name="connsiteY9" fmla="*/ 504265 h 5701553"/>
              <a:gd name="connsiteX10" fmla="*/ 1472453 w 1748118"/>
              <a:gd name="connsiteY10" fmla="*/ 699248 h 5701553"/>
              <a:gd name="connsiteX11" fmla="*/ 1633818 w 1748118"/>
              <a:gd name="connsiteY11" fmla="*/ 927848 h 5701553"/>
              <a:gd name="connsiteX12" fmla="*/ 1714500 w 1748118"/>
              <a:gd name="connsiteY12" fmla="*/ 1143000 h 5701553"/>
              <a:gd name="connsiteX13" fmla="*/ 1748118 w 1748118"/>
              <a:gd name="connsiteY13" fmla="*/ 1405218 h 5701553"/>
              <a:gd name="connsiteX14" fmla="*/ 1734671 w 1748118"/>
              <a:gd name="connsiteY14" fmla="*/ 1754842 h 5701553"/>
              <a:gd name="connsiteX15" fmla="*/ 1674159 w 1748118"/>
              <a:gd name="connsiteY15" fmla="*/ 2043953 h 5701553"/>
              <a:gd name="connsiteX16" fmla="*/ 1627094 w 1748118"/>
              <a:gd name="connsiteY16" fmla="*/ 2333065 h 5701553"/>
              <a:gd name="connsiteX17" fmla="*/ 1566583 w 1748118"/>
              <a:gd name="connsiteY17" fmla="*/ 2696136 h 5701553"/>
              <a:gd name="connsiteX18" fmla="*/ 1526242 w 1748118"/>
              <a:gd name="connsiteY18" fmla="*/ 3099548 h 5701553"/>
              <a:gd name="connsiteX19" fmla="*/ 1492624 w 1748118"/>
              <a:gd name="connsiteY19" fmla="*/ 3388659 h 5701553"/>
              <a:gd name="connsiteX20" fmla="*/ 1459006 w 1748118"/>
              <a:gd name="connsiteY20" fmla="*/ 3745006 h 5701553"/>
              <a:gd name="connsiteX21" fmla="*/ 1452283 w 1748118"/>
              <a:gd name="connsiteY21" fmla="*/ 4087906 h 5701553"/>
              <a:gd name="connsiteX22" fmla="*/ 1438836 w 1748118"/>
              <a:gd name="connsiteY22" fmla="*/ 4464424 h 5701553"/>
              <a:gd name="connsiteX23" fmla="*/ 1452283 w 1748118"/>
              <a:gd name="connsiteY23" fmla="*/ 4840942 h 5701553"/>
              <a:gd name="connsiteX24" fmla="*/ 1506071 w 1748118"/>
              <a:gd name="connsiteY24" fmla="*/ 5177118 h 5701553"/>
              <a:gd name="connsiteX25" fmla="*/ 1532965 w 1748118"/>
              <a:gd name="connsiteY25" fmla="*/ 5419165 h 5701553"/>
              <a:gd name="connsiteX26" fmla="*/ 1532965 w 1748118"/>
              <a:gd name="connsiteY26" fmla="*/ 5546912 h 5701553"/>
              <a:gd name="connsiteX27" fmla="*/ 1506071 w 1748118"/>
              <a:gd name="connsiteY27" fmla="*/ 5647765 h 5701553"/>
              <a:gd name="connsiteX28" fmla="*/ 1438836 w 1748118"/>
              <a:gd name="connsiteY28" fmla="*/ 5701553 h 5701553"/>
              <a:gd name="connsiteX29" fmla="*/ 1438836 w 1748118"/>
              <a:gd name="connsiteY29" fmla="*/ 5701553 h 5701553"/>
              <a:gd name="connsiteX30" fmla="*/ 1331259 w 1748118"/>
              <a:gd name="connsiteY30" fmla="*/ 5667936 h 5701553"/>
              <a:gd name="connsiteX31" fmla="*/ 1297642 w 1748118"/>
              <a:gd name="connsiteY31" fmla="*/ 5573806 h 5701553"/>
              <a:gd name="connsiteX32" fmla="*/ 1257300 w 1748118"/>
              <a:gd name="connsiteY32" fmla="*/ 5446059 h 5701553"/>
              <a:gd name="connsiteX33" fmla="*/ 1196789 w 1748118"/>
              <a:gd name="connsiteY33" fmla="*/ 5224183 h 5701553"/>
              <a:gd name="connsiteX34" fmla="*/ 1163171 w 1748118"/>
              <a:gd name="connsiteY34" fmla="*/ 4968689 h 5701553"/>
              <a:gd name="connsiteX35" fmla="*/ 1136277 w 1748118"/>
              <a:gd name="connsiteY35" fmla="*/ 4760259 h 5701553"/>
              <a:gd name="connsiteX36" fmla="*/ 1102659 w 1748118"/>
              <a:gd name="connsiteY36" fmla="*/ 4524936 h 5701553"/>
              <a:gd name="connsiteX37" fmla="*/ 1102659 w 1748118"/>
              <a:gd name="connsiteY37" fmla="*/ 4235824 h 5701553"/>
              <a:gd name="connsiteX38" fmla="*/ 1102659 w 1748118"/>
              <a:gd name="connsiteY38" fmla="*/ 3859306 h 5701553"/>
              <a:gd name="connsiteX39" fmla="*/ 1122830 w 1748118"/>
              <a:gd name="connsiteY39" fmla="*/ 3489512 h 5701553"/>
              <a:gd name="connsiteX40" fmla="*/ 1149724 w 1748118"/>
              <a:gd name="connsiteY40" fmla="*/ 2978524 h 5701553"/>
              <a:gd name="connsiteX41" fmla="*/ 1176618 w 1748118"/>
              <a:gd name="connsiteY41" fmla="*/ 2628900 h 5701553"/>
              <a:gd name="connsiteX42" fmla="*/ 1196789 w 1748118"/>
              <a:gd name="connsiteY42" fmla="*/ 2353236 h 5701553"/>
              <a:gd name="connsiteX43" fmla="*/ 1230406 w 1748118"/>
              <a:gd name="connsiteY43" fmla="*/ 2057400 h 5701553"/>
              <a:gd name="connsiteX44" fmla="*/ 1257300 w 1748118"/>
              <a:gd name="connsiteY44" fmla="*/ 1721224 h 5701553"/>
              <a:gd name="connsiteX45" fmla="*/ 1264024 w 1748118"/>
              <a:gd name="connsiteY45" fmla="*/ 1519518 h 5701553"/>
              <a:gd name="connsiteX46" fmla="*/ 1250577 w 1748118"/>
              <a:gd name="connsiteY46" fmla="*/ 1371600 h 5701553"/>
              <a:gd name="connsiteX47" fmla="*/ 1210236 w 1748118"/>
              <a:gd name="connsiteY47" fmla="*/ 1216959 h 5701553"/>
              <a:gd name="connsiteX48" fmla="*/ 1095936 w 1748118"/>
              <a:gd name="connsiteY48" fmla="*/ 1048871 h 5701553"/>
              <a:gd name="connsiteX49" fmla="*/ 921124 w 1748118"/>
              <a:gd name="connsiteY49" fmla="*/ 860612 h 5701553"/>
              <a:gd name="connsiteX50" fmla="*/ 732865 w 1748118"/>
              <a:gd name="connsiteY50" fmla="*/ 732865 h 5701553"/>
              <a:gd name="connsiteX51" fmla="*/ 564777 w 1748118"/>
              <a:gd name="connsiteY51" fmla="*/ 605118 h 5701553"/>
              <a:gd name="connsiteX52" fmla="*/ 383242 w 1748118"/>
              <a:gd name="connsiteY52" fmla="*/ 450477 h 5701553"/>
              <a:gd name="connsiteX53" fmla="*/ 168089 w 1748118"/>
              <a:gd name="connsiteY53" fmla="*/ 262218 h 5701553"/>
              <a:gd name="connsiteX54" fmla="*/ 60512 w 1748118"/>
              <a:gd name="connsiteY54" fmla="*/ 121024 h 5701553"/>
              <a:gd name="connsiteX0" fmla="*/ 255897 w 1943503"/>
              <a:gd name="connsiteY0" fmla="*/ 121024 h 5701553"/>
              <a:gd name="connsiteX1" fmla="*/ 255897 w 1943503"/>
              <a:gd name="connsiteY1" fmla="*/ 121024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255897 w 1943503"/>
              <a:gd name="connsiteY54" fmla="*/ 121024 h 5701553"/>
              <a:gd name="connsiteX0" fmla="*/ 166020 w 1943503"/>
              <a:gd name="connsiteY0" fmla="*/ 218717 h 5701553"/>
              <a:gd name="connsiteX1" fmla="*/ 255897 w 1943503"/>
              <a:gd name="connsiteY1" fmla="*/ 121024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166020 w 1943503"/>
              <a:gd name="connsiteY54" fmla="*/ 218717 h 5701553"/>
              <a:gd name="connsiteX0" fmla="*/ 166020 w 1943503"/>
              <a:gd name="connsiteY0" fmla="*/ 218717 h 5701553"/>
              <a:gd name="connsiteX1" fmla="*/ 166021 w 1943503"/>
              <a:gd name="connsiteY1" fmla="*/ 152286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166020 w 1943503"/>
              <a:gd name="connsiteY54" fmla="*/ 218717 h 5701553"/>
              <a:gd name="connsiteX0" fmla="*/ 283251 w 1943503"/>
              <a:gd name="connsiteY0" fmla="*/ 175732 h 5701553"/>
              <a:gd name="connsiteX1" fmla="*/ 166021 w 1943503"/>
              <a:gd name="connsiteY1" fmla="*/ 152286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283251 w 1943503"/>
              <a:gd name="connsiteY54" fmla="*/ 175732 h 5701553"/>
              <a:gd name="connsiteX0" fmla="*/ 283251 w 1943503"/>
              <a:gd name="connsiteY0" fmla="*/ 175732 h 5701553"/>
              <a:gd name="connsiteX1" fmla="*/ 224637 w 1943503"/>
              <a:gd name="connsiteY1" fmla="*/ 117116 h 5701553"/>
              <a:gd name="connsiteX2" fmla="*/ 0 w 1943503"/>
              <a:gd name="connsiteY2" fmla="*/ 161652 h 5701553"/>
              <a:gd name="connsiteX3" fmla="*/ 208832 w 1943503"/>
              <a:gd name="connsiteY3" fmla="*/ 13448 h 5701553"/>
              <a:gd name="connsiteX4" fmla="*/ 350027 w 1943503"/>
              <a:gd name="connsiteY4" fmla="*/ 13448 h 5701553"/>
              <a:gd name="connsiteX5" fmla="*/ 531562 w 1943503"/>
              <a:gd name="connsiteY5" fmla="*/ 0 h 5701553"/>
              <a:gd name="connsiteX6" fmla="*/ 666032 w 1943503"/>
              <a:gd name="connsiteY6" fmla="*/ 13448 h 5701553"/>
              <a:gd name="connsiteX7" fmla="*/ 827397 w 1943503"/>
              <a:gd name="connsiteY7" fmla="*/ 107577 h 5701553"/>
              <a:gd name="connsiteX8" fmla="*/ 1089615 w 1943503"/>
              <a:gd name="connsiteY8" fmla="*/ 268942 h 5701553"/>
              <a:gd name="connsiteX9" fmla="*/ 1459409 w 1943503"/>
              <a:gd name="connsiteY9" fmla="*/ 504265 h 5701553"/>
              <a:gd name="connsiteX10" fmla="*/ 1667838 w 1943503"/>
              <a:gd name="connsiteY10" fmla="*/ 699248 h 5701553"/>
              <a:gd name="connsiteX11" fmla="*/ 1829203 w 1943503"/>
              <a:gd name="connsiteY11" fmla="*/ 927848 h 5701553"/>
              <a:gd name="connsiteX12" fmla="*/ 1909885 w 1943503"/>
              <a:gd name="connsiteY12" fmla="*/ 1143000 h 5701553"/>
              <a:gd name="connsiteX13" fmla="*/ 1943503 w 1943503"/>
              <a:gd name="connsiteY13" fmla="*/ 1405218 h 5701553"/>
              <a:gd name="connsiteX14" fmla="*/ 1930056 w 1943503"/>
              <a:gd name="connsiteY14" fmla="*/ 1754842 h 5701553"/>
              <a:gd name="connsiteX15" fmla="*/ 1869544 w 1943503"/>
              <a:gd name="connsiteY15" fmla="*/ 2043953 h 5701553"/>
              <a:gd name="connsiteX16" fmla="*/ 1822479 w 1943503"/>
              <a:gd name="connsiteY16" fmla="*/ 2333065 h 5701553"/>
              <a:gd name="connsiteX17" fmla="*/ 1761968 w 1943503"/>
              <a:gd name="connsiteY17" fmla="*/ 2696136 h 5701553"/>
              <a:gd name="connsiteX18" fmla="*/ 1721627 w 1943503"/>
              <a:gd name="connsiteY18" fmla="*/ 3099548 h 5701553"/>
              <a:gd name="connsiteX19" fmla="*/ 1688009 w 1943503"/>
              <a:gd name="connsiteY19" fmla="*/ 3388659 h 5701553"/>
              <a:gd name="connsiteX20" fmla="*/ 1654391 w 1943503"/>
              <a:gd name="connsiteY20" fmla="*/ 3745006 h 5701553"/>
              <a:gd name="connsiteX21" fmla="*/ 1647668 w 1943503"/>
              <a:gd name="connsiteY21" fmla="*/ 4087906 h 5701553"/>
              <a:gd name="connsiteX22" fmla="*/ 1634221 w 1943503"/>
              <a:gd name="connsiteY22" fmla="*/ 4464424 h 5701553"/>
              <a:gd name="connsiteX23" fmla="*/ 1647668 w 1943503"/>
              <a:gd name="connsiteY23" fmla="*/ 4840942 h 5701553"/>
              <a:gd name="connsiteX24" fmla="*/ 1701456 w 1943503"/>
              <a:gd name="connsiteY24" fmla="*/ 5177118 h 5701553"/>
              <a:gd name="connsiteX25" fmla="*/ 1728350 w 1943503"/>
              <a:gd name="connsiteY25" fmla="*/ 5419165 h 5701553"/>
              <a:gd name="connsiteX26" fmla="*/ 1728350 w 1943503"/>
              <a:gd name="connsiteY26" fmla="*/ 5546912 h 5701553"/>
              <a:gd name="connsiteX27" fmla="*/ 1701456 w 1943503"/>
              <a:gd name="connsiteY27" fmla="*/ 5647765 h 5701553"/>
              <a:gd name="connsiteX28" fmla="*/ 1634221 w 1943503"/>
              <a:gd name="connsiteY28" fmla="*/ 5701553 h 5701553"/>
              <a:gd name="connsiteX29" fmla="*/ 1634221 w 1943503"/>
              <a:gd name="connsiteY29" fmla="*/ 5701553 h 5701553"/>
              <a:gd name="connsiteX30" fmla="*/ 1526644 w 1943503"/>
              <a:gd name="connsiteY30" fmla="*/ 5667936 h 5701553"/>
              <a:gd name="connsiteX31" fmla="*/ 1493027 w 1943503"/>
              <a:gd name="connsiteY31" fmla="*/ 5573806 h 5701553"/>
              <a:gd name="connsiteX32" fmla="*/ 1452685 w 1943503"/>
              <a:gd name="connsiteY32" fmla="*/ 5446059 h 5701553"/>
              <a:gd name="connsiteX33" fmla="*/ 1392174 w 1943503"/>
              <a:gd name="connsiteY33" fmla="*/ 5224183 h 5701553"/>
              <a:gd name="connsiteX34" fmla="*/ 1358556 w 1943503"/>
              <a:gd name="connsiteY34" fmla="*/ 4968689 h 5701553"/>
              <a:gd name="connsiteX35" fmla="*/ 1331662 w 1943503"/>
              <a:gd name="connsiteY35" fmla="*/ 4760259 h 5701553"/>
              <a:gd name="connsiteX36" fmla="*/ 1298044 w 1943503"/>
              <a:gd name="connsiteY36" fmla="*/ 4524936 h 5701553"/>
              <a:gd name="connsiteX37" fmla="*/ 1298044 w 1943503"/>
              <a:gd name="connsiteY37" fmla="*/ 4235824 h 5701553"/>
              <a:gd name="connsiteX38" fmla="*/ 1298044 w 1943503"/>
              <a:gd name="connsiteY38" fmla="*/ 3859306 h 5701553"/>
              <a:gd name="connsiteX39" fmla="*/ 1318215 w 1943503"/>
              <a:gd name="connsiteY39" fmla="*/ 3489512 h 5701553"/>
              <a:gd name="connsiteX40" fmla="*/ 1345109 w 1943503"/>
              <a:gd name="connsiteY40" fmla="*/ 2978524 h 5701553"/>
              <a:gd name="connsiteX41" fmla="*/ 1372003 w 1943503"/>
              <a:gd name="connsiteY41" fmla="*/ 2628900 h 5701553"/>
              <a:gd name="connsiteX42" fmla="*/ 1392174 w 1943503"/>
              <a:gd name="connsiteY42" fmla="*/ 2353236 h 5701553"/>
              <a:gd name="connsiteX43" fmla="*/ 1425791 w 1943503"/>
              <a:gd name="connsiteY43" fmla="*/ 2057400 h 5701553"/>
              <a:gd name="connsiteX44" fmla="*/ 1452685 w 1943503"/>
              <a:gd name="connsiteY44" fmla="*/ 1721224 h 5701553"/>
              <a:gd name="connsiteX45" fmla="*/ 1459409 w 1943503"/>
              <a:gd name="connsiteY45" fmla="*/ 1519518 h 5701553"/>
              <a:gd name="connsiteX46" fmla="*/ 1445962 w 1943503"/>
              <a:gd name="connsiteY46" fmla="*/ 1371600 h 5701553"/>
              <a:gd name="connsiteX47" fmla="*/ 1405621 w 1943503"/>
              <a:gd name="connsiteY47" fmla="*/ 1216959 h 5701553"/>
              <a:gd name="connsiteX48" fmla="*/ 1291321 w 1943503"/>
              <a:gd name="connsiteY48" fmla="*/ 1048871 h 5701553"/>
              <a:gd name="connsiteX49" fmla="*/ 1116509 w 1943503"/>
              <a:gd name="connsiteY49" fmla="*/ 860612 h 5701553"/>
              <a:gd name="connsiteX50" fmla="*/ 928250 w 1943503"/>
              <a:gd name="connsiteY50" fmla="*/ 732865 h 5701553"/>
              <a:gd name="connsiteX51" fmla="*/ 760162 w 1943503"/>
              <a:gd name="connsiteY51" fmla="*/ 605118 h 5701553"/>
              <a:gd name="connsiteX52" fmla="*/ 578627 w 1943503"/>
              <a:gd name="connsiteY52" fmla="*/ 450477 h 5701553"/>
              <a:gd name="connsiteX53" fmla="*/ 363474 w 1943503"/>
              <a:gd name="connsiteY53" fmla="*/ 262218 h 5701553"/>
              <a:gd name="connsiteX54" fmla="*/ 283251 w 1943503"/>
              <a:gd name="connsiteY54" fmla="*/ 175732 h 5701553"/>
              <a:gd name="connsiteX0" fmla="*/ 91774 w 1752026"/>
              <a:gd name="connsiteY0" fmla="*/ 175732 h 5701553"/>
              <a:gd name="connsiteX1" fmla="*/ 33160 w 1752026"/>
              <a:gd name="connsiteY1" fmla="*/ 117116 h 5701553"/>
              <a:gd name="connsiteX2" fmla="*/ 0 w 1752026"/>
              <a:gd name="connsiteY2" fmla="*/ 52237 h 5701553"/>
              <a:gd name="connsiteX3" fmla="*/ 17355 w 1752026"/>
              <a:gd name="connsiteY3" fmla="*/ 13448 h 5701553"/>
              <a:gd name="connsiteX4" fmla="*/ 158550 w 1752026"/>
              <a:gd name="connsiteY4" fmla="*/ 13448 h 5701553"/>
              <a:gd name="connsiteX5" fmla="*/ 340085 w 1752026"/>
              <a:gd name="connsiteY5" fmla="*/ 0 h 5701553"/>
              <a:gd name="connsiteX6" fmla="*/ 474555 w 1752026"/>
              <a:gd name="connsiteY6" fmla="*/ 13448 h 5701553"/>
              <a:gd name="connsiteX7" fmla="*/ 635920 w 1752026"/>
              <a:gd name="connsiteY7" fmla="*/ 107577 h 5701553"/>
              <a:gd name="connsiteX8" fmla="*/ 898138 w 1752026"/>
              <a:gd name="connsiteY8" fmla="*/ 268942 h 5701553"/>
              <a:gd name="connsiteX9" fmla="*/ 1267932 w 1752026"/>
              <a:gd name="connsiteY9" fmla="*/ 504265 h 5701553"/>
              <a:gd name="connsiteX10" fmla="*/ 1476361 w 1752026"/>
              <a:gd name="connsiteY10" fmla="*/ 699248 h 5701553"/>
              <a:gd name="connsiteX11" fmla="*/ 1637726 w 1752026"/>
              <a:gd name="connsiteY11" fmla="*/ 927848 h 5701553"/>
              <a:gd name="connsiteX12" fmla="*/ 1718408 w 1752026"/>
              <a:gd name="connsiteY12" fmla="*/ 1143000 h 5701553"/>
              <a:gd name="connsiteX13" fmla="*/ 1752026 w 1752026"/>
              <a:gd name="connsiteY13" fmla="*/ 1405218 h 5701553"/>
              <a:gd name="connsiteX14" fmla="*/ 1738579 w 1752026"/>
              <a:gd name="connsiteY14" fmla="*/ 1754842 h 5701553"/>
              <a:gd name="connsiteX15" fmla="*/ 1678067 w 1752026"/>
              <a:gd name="connsiteY15" fmla="*/ 2043953 h 5701553"/>
              <a:gd name="connsiteX16" fmla="*/ 1631002 w 1752026"/>
              <a:gd name="connsiteY16" fmla="*/ 2333065 h 5701553"/>
              <a:gd name="connsiteX17" fmla="*/ 1570491 w 1752026"/>
              <a:gd name="connsiteY17" fmla="*/ 2696136 h 5701553"/>
              <a:gd name="connsiteX18" fmla="*/ 1530150 w 1752026"/>
              <a:gd name="connsiteY18" fmla="*/ 3099548 h 5701553"/>
              <a:gd name="connsiteX19" fmla="*/ 1496532 w 1752026"/>
              <a:gd name="connsiteY19" fmla="*/ 3388659 h 5701553"/>
              <a:gd name="connsiteX20" fmla="*/ 1462914 w 1752026"/>
              <a:gd name="connsiteY20" fmla="*/ 3745006 h 5701553"/>
              <a:gd name="connsiteX21" fmla="*/ 1456191 w 1752026"/>
              <a:gd name="connsiteY21" fmla="*/ 4087906 h 5701553"/>
              <a:gd name="connsiteX22" fmla="*/ 1442744 w 1752026"/>
              <a:gd name="connsiteY22" fmla="*/ 4464424 h 5701553"/>
              <a:gd name="connsiteX23" fmla="*/ 1456191 w 1752026"/>
              <a:gd name="connsiteY23" fmla="*/ 4840942 h 5701553"/>
              <a:gd name="connsiteX24" fmla="*/ 1509979 w 1752026"/>
              <a:gd name="connsiteY24" fmla="*/ 5177118 h 5701553"/>
              <a:gd name="connsiteX25" fmla="*/ 1536873 w 1752026"/>
              <a:gd name="connsiteY25" fmla="*/ 5419165 h 5701553"/>
              <a:gd name="connsiteX26" fmla="*/ 1536873 w 1752026"/>
              <a:gd name="connsiteY26" fmla="*/ 5546912 h 5701553"/>
              <a:gd name="connsiteX27" fmla="*/ 1509979 w 1752026"/>
              <a:gd name="connsiteY27" fmla="*/ 5647765 h 5701553"/>
              <a:gd name="connsiteX28" fmla="*/ 1442744 w 1752026"/>
              <a:gd name="connsiteY28" fmla="*/ 5701553 h 5701553"/>
              <a:gd name="connsiteX29" fmla="*/ 1442744 w 1752026"/>
              <a:gd name="connsiteY29" fmla="*/ 5701553 h 5701553"/>
              <a:gd name="connsiteX30" fmla="*/ 1335167 w 1752026"/>
              <a:gd name="connsiteY30" fmla="*/ 5667936 h 5701553"/>
              <a:gd name="connsiteX31" fmla="*/ 1301550 w 1752026"/>
              <a:gd name="connsiteY31" fmla="*/ 5573806 h 5701553"/>
              <a:gd name="connsiteX32" fmla="*/ 1261208 w 1752026"/>
              <a:gd name="connsiteY32" fmla="*/ 5446059 h 5701553"/>
              <a:gd name="connsiteX33" fmla="*/ 1200697 w 1752026"/>
              <a:gd name="connsiteY33" fmla="*/ 5224183 h 5701553"/>
              <a:gd name="connsiteX34" fmla="*/ 1167079 w 1752026"/>
              <a:gd name="connsiteY34" fmla="*/ 4968689 h 5701553"/>
              <a:gd name="connsiteX35" fmla="*/ 1140185 w 1752026"/>
              <a:gd name="connsiteY35" fmla="*/ 4760259 h 5701553"/>
              <a:gd name="connsiteX36" fmla="*/ 1106567 w 1752026"/>
              <a:gd name="connsiteY36" fmla="*/ 4524936 h 5701553"/>
              <a:gd name="connsiteX37" fmla="*/ 1106567 w 1752026"/>
              <a:gd name="connsiteY37" fmla="*/ 4235824 h 5701553"/>
              <a:gd name="connsiteX38" fmla="*/ 1106567 w 1752026"/>
              <a:gd name="connsiteY38" fmla="*/ 3859306 h 5701553"/>
              <a:gd name="connsiteX39" fmla="*/ 1126738 w 1752026"/>
              <a:gd name="connsiteY39" fmla="*/ 3489512 h 5701553"/>
              <a:gd name="connsiteX40" fmla="*/ 1153632 w 1752026"/>
              <a:gd name="connsiteY40" fmla="*/ 2978524 h 5701553"/>
              <a:gd name="connsiteX41" fmla="*/ 1180526 w 1752026"/>
              <a:gd name="connsiteY41" fmla="*/ 2628900 h 5701553"/>
              <a:gd name="connsiteX42" fmla="*/ 1200697 w 1752026"/>
              <a:gd name="connsiteY42" fmla="*/ 2353236 h 5701553"/>
              <a:gd name="connsiteX43" fmla="*/ 1234314 w 1752026"/>
              <a:gd name="connsiteY43" fmla="*/ 2057400 h 5701553"/>
              <a:gd name="connsiteX44" fmla="*/ 1261208 w 1752026"/>
              <a:gd name="connsiteY44" fmla="*/ 1721224 h 5701553"/>
              <a:gd name="connsiteX45" fmla="*/ 1267932 w 1752026"/>
              <a:gd name="connsiteY45" fmla="*/ 1519518 h 5701553"/>
              <a:gd name="connsiteX46" fmla="*/ 1254485 w 1752026"/>
              <a:gd name="connsiteY46" fmla="*/ 1371600 h 5701553"/>
              <a:gd name="connsiteX47" fmla="*/ 1214144 w 1752026"/>
              <a:gd name="connsiteY47" fmla="*/ 1216959 h 5701553"/>
              <a:gd name="connsiteX48" fmla="*/ 1099844 w 1752026"/>
              <a:gd name="connsiteY48" fmla="*/ 1048871 h 5701553"/>
              <a:gd name="connsiteX49" fmla="*/ 925032 w 1752026"/>
              <a:gd name="connsiteY49" fmla="*/ 860612 h 5701553"/>
              <a:gd name="connsiteX50" fmla="*/ 736773 w 1752026"/>
              <a:gd name="connsiteY50" fmla="*/ 732865 h 5701553"/>
              <a:gd name="connsiteX51" fmla="*/ 568685 w 1752026"/>
              <a:gd name="connsiteY51" fmla="*/ 605118 h 5701553"/>
              <a:gd name="connsiteX52" fmla="*/ 387150 w 1752026"/>
              <a:gd name="connsiteY52" fmla="*/ 450477 h 5701553"/>
              <a:gd name="connsiteX53" fmla="*/ 171997 w 1752026"/>
              <a:gd name="connsiteY53" fmla="*/ 262218 h 5701553"/>
              <a:gd name="connsiteX54" fmla="*/ 91774 w 1752026"/>
              <a:gd name="connsiteY54" fmla="*/ 175732 h 5701553"/>
              <a:gd name="connsiteX0" fmla="*/ 91774 w 1752026"/>
              <a:gd name="connsiteY0" fmla="*/ 175732 h 5701553"/>
              <a:gd name="connsiteX1" fmla="*/ 33160 w 1752026"/>
              <a:gd name="connsiteY1" fmla="*/ 117116 h 5701553"/>
              <a:gd name="connsiteX2" fmla="*/ 0 w 1752026"/>
              <a:gd name="connsiteY2" fmla="*/ 52237 h 5701553"/>
              <a:gd name="connsiteX3" fmla="*/ 17355 w 1752026"/>
              <a:gd name="connsiteY3" fmla="*/ 13448 h 5701553"/>
              <a:gd name="connsiteX4" fmla="*/ 158550 w 1752026"/>
              <a:gd name="connsiteY4" fmla="*/ 13448 h 5701553"/>
              <a:gd name="connsiteX5" fmla="*/ 340085 w 1752026"/>
              <a:gd name="connsiteY5" fmla="*/ 0 h 5701553"/>
              <a:gd name="connsiteX6" fmla="*/ 474555 w 1752026"/>
              <a:gd name="connsiteY6" fmla="*/ 13448 h 5701553"/>
              <a:gd name="connsiteX7" fmla="*/ 635920 w 1752026"/>
              <a:gd name="connsiteY7" fmla="*/ 107577 h 5701553"/>
              <a:gd name="connsiteX8" fmla="*/ 898138 w 1752026"/>
              <a:gd name="connsiteY8" fmla="*/ 268942 h 5701553"/>
              <a:gd name="connsiteX9" fmla="*/ 1267932 w 1752026"/>
              <a:gd name="connsiteY9" fmla="*/ 504265 h 5701553"/>
              <a:gd name="connsiteX10" fmla="*/ 1476361 w 1752026"/>
              <a:gd name="connsiteY10" fmla="*/ 699248 h 5701553"/>
              <a:gd name="connsiteX11" fmla="*/ 1637726 w 1752026"/>
              <a:gd name="connsiteY11" fmla="*/ 927848 h 5701553"/>
              <a:gd name="connsiteX12" fmla="*/ 1718408 w 1752026"/>
              <a:gd name="connsiteY12" fmla="*/ 1143000 h 5701553"/>
              <a:gd name="connsiteX13" fmla="*/ 1752026 w 1752026"/>
              <a:gd name="connsiteY13" fmla="*/ 1405218 h 5701553"/>
              <a:gd name="connsiteX14" fmla="*/ 1738579 w 1752026"/>
              <a:gd name="connsiteY14" fmla="*/ 1754842 h 5701553"/>
              <a:gd name="connsiteX15" fmla="*/ 1678067 w 1752026"/>
              <a:gd name="connsiteY15" fmla="*/ 2043953 h 5701553"/>
              <a:gd name="connsiteX16" fmla="*/ 1631002 w 1752026"/>
              <a:gd name="connsiteY16" fmla="*/ 2333065 h 5701553"/>
              <a:gd name="connsiteX17" fmla="*/ 1570491 w 1752026"/>
              <a:gd name="connsiteY17" fmla="*/ 2696136 h 5701553"/>
              <a:gd name="connsiteX18" fmla="*/ 1530150 w 1752026"/>
              <a:gd name="connsiteY18" fmla="*/ 3099548 h 5701553"/>
              <a:gd name="connsiteX19" fmla="*/ 1496532 w 1752026"/>
              <a:gd name="connsiteY19" fmla="*/ 3388659 h 5701553"/>
              <a:gd name="connsiteX20" fmla="*/ 1462914 w 1752026"/>
              <a:gd name="connsiteY20" fmla="*/ 3745006 h 5701553"/>
              <a:gd name="connsiteX21" fmla="*/ 1456191 w 1752026"/>
              <a:gd name="connsiteY21" fmla="*/ 4087906 h 5701553"/>
              <a:gd name="connsiteX22" fmla="*/ 1442744 w 1752026"/>
              <a:gd name="connsiteY22" fmla="*/ 4464424 h 5701553"/>
              <a:gd name="connsiteX23" fmla="*/ 1456191 w 1752026"/>
              <a:gd name="connsiteY23" fmla="*/ 4840942 h 5701553"/>
              <a:gd name="connsiteX24" fmla="*/ 1509979 w 1752026"/>
              <a:gd name="connsiteY24" fmla="*/ 5177118 h 5701553"/>
              <a:gd name="connsiteX25" fmla="*/ 1536873 w 1752026"/>
              <a:gd name="connsiteY25" fmla="*/ 5419165 h 5701553"/>
              <a:gd name="connsiteX26" fmla="*/ 1536873 w 1752026"/>
              <a:gd name="connsiteY26" fmla="*/ 5546912 h 5701553"/>
              <a:gd name="connsiteX27" fmla="*/ 1509979 w 1752026"/>
              <a:gd name="connsiteY27" fmla="*/ 5647765 h 5701553"/>
              <a:gd name="connsiteX28" fmla="*/ 1442744 w 1752026"/>
              <a:gd name="connsiteY28" fmla="*/ 5701553 h 5701553"/>
              <a:gd name="connsiteX29" fmla="*/ 1442744 w 1752026"/>
              <a:gd name="connsiteY29" fmla="*/ 5701553 h 5701553"/>
              <a:gd name="connsiteX30" fmla="*/ 1335167 w 1752026"/>
              <a:gd name="connsiteY30" fmla="*/ 5667936 h 5701553"/>
              <a:gd name="connsiteX31" fmla="*/ 1301550 w 1752026"/>
              <a:gd name="connsiteY31" fmla="*/ 5573806 h 5701553"/>
              <a:gd name="connsiteX32" fmla="*/ 1261208 w 1752026"/>
              <a:gd name="connsiteY32" fmla="*/ 5446059 h 5701553"/>
              <a:gd name="connsiteX33" fmla="*/ 1200697 w 1752026"/>
              <a:gd name="connsiteY33" fmla="*/ 5224183 h 5701553"/>
              <a:gd name="connsiteX34" fmla="*/ 1167079 w 1752026"/>
              <a:gd name="connsiteY34" fmla="*/ 4968689 h 5701553"/>
              <a:gd name="connsiteX35" fmla="*/ 1140185 w 1752026"/>
              <a:gd name="connsiteY35" fmla="*/ 4760259 h 5701553"/>
              <a:gd name="connsiteX36" fmla="*/ 1106567 w 1752026"/>
              <a:gd name="connsiteY36" fmla="*/ 4524936 h 5701553"/>
              <a:gd name="connsiteX37" fmla="*/ 1106567 w 1752026"/>
              <a:gd name="connsiteY37" fmla="*/ 4235824 h 5701553"/>
              <a:gd name="connsiteX38" fmla="*/ 1106567 w 1752026"/>
              <a:gd name="connsiteY38" fmla="*/ 3859306 h 5701553"/>
              <a:gd name="connsiteX39" fmla="*/ 1126738 w 1752026"/>
              <a:gd name="connsiteY39" fmla="*/ 3489512 h 5701553"/>
              <a:gd name="connsiteX40" fmla="*/ 1153632 w 1752026"/>
              <a:gd name="connsiteY40" fmla="*/ 2978524 h 5701553"/>
              <a:gd name="connsiteX41" fmla="*/ 1180526 w 1752026"/>
              <a:gd name="connsiteY41" fmla="*/ 2628900 h 5701553"/>
              <a:gd name="connsiteX42" fmla="*/ 1200697 w 1752026"/>
              <a:gd name="connsiteY42" fmla="*/ 2353236 h 5701553"/>
              <a:gd name="connsiteX43" fmla="*/ 1234314 w 1752026"/>
              <a:gd name="connsiteY43" fmla="*/ 2057400 h 5701553"/>
              <a:gd name="connsiteX44" fmla="*/ 1261208 w 1752026"/>
              <a:gd name="connsiteY44" fmla="*/ 1721224 h 5701553"/>
              <a:gd name="connsiteX45" fmla="*/ 1267932 w 1752026"/>
              <a:gd name="connsiteY45" fmla="*/ 1519518 h 5701553"/>
              <a:gd name="connsiteX46" fmla="*/ 1254485 w 1752026"/>
              <a:gd name="connsiteY46" fmla="*/ 1371600 h 5701553"/>
              <a:gd name="connsiteX47" fmla="*/ 1214144 w 1752026"/>
              <a:gd name="connsiteY47" fmla="*/ 1216959 h 5701553"/>
              <a:gd name="connsiteX48" fmla="*/ 1099844 w 1752026"/>
              <a:gd name="connsiteY48" fmla="*/ 1048871 h 5701553"/>
              <a:gd name="connsiteX49" fmla="*/ 925032 w 1752026"/>
              <a:gd name="connsiteY49" fmla="*/ 860612 h 5701553"/>
              <a:gd name="connsiteX50" fmla="*/ 736773 w 1752026"/>
              <a:gd name="connsiteY50" fmla="*/ 732865 h 5701553"/>
              <a:gd name="connsiteX51" fmla="*/ 568685 w 1752026"/>
              <a:gd name="connsiteY51" fmla="*/ 605118 h 5701553"/>
              <a:gd name="connsiteX52" fmla="*/ 387150 w 1752026"/>
              <a:gd name="connsiteY52" fmla="*/ 450477 h 5701553"/>
              <a:gd name="connsiteX53" fmla="*/ 171997 w 1752026"/>
              <a:gd name="connsiteY53" fmla="*/ 262218 h 5701553"/>
              <a:gd name="connsiteX54" fmla="*/ 91774 w 1752026"/>
              <a:gd name="connsiteY54" fmla="*/ 175732 h 5701553"/>
              <a:gd name="connsiteX0" fmla="*/ 91774 w 1752026"/>
              <a:gd name="connsiteY0" fmla="*/ 201361 h 5727182"/>
              <a:gd name="connsiteX1" fmla="*/ 33160 w 1752026"/>
              <a:gd name="connsiteY1" fmla="*/ 142745 h 5727182"/>
              <a:gd name="connsiteX2" fmla="*/ 0 w 1752026"/>
              <a:gd name="connsiteY2" fmla="*/ 77866 h 5727182"/>
              <a:gd name="connsiteX3" fmla="*/ 17355 w 1752026"/>
              <a:gd name="connsiteY3" fmla="*/ 39077 h 5727182"/>
              <a:gd name="connsiteX4" fmla="*/ 146827 w 1752026"/>
              <a:gd name="connsiteY4" fmla="*/ 0 h 5727182"/>
              <a:gd name="connsiteX5" fmla="*/ 340085 w 1752026"/>
              <a:gd name="connsiteY5" fmla="*/ 25629 h 5727182"/>
              <a:gd name="connsiteX6" fmla="*/ 474555 w 1752026"/>
              <a:gd name="connsiteY6" fmla="*/ 39077 h 5727182"/>
              <a:gd name="connsiteX7" fmla="*/ 635920 w 1752026"/>
              <a:gd name="connsiteY7" fmla="*/ 133206 h 5727182"/>
              <a:gd name="connsiteX8" fmla="*/ 898138 w 1752026"/>
              <a:gd name="connsiteY8" fmla="*/ 294571 h 5727182"/>
              <a:gd name="connsiteX9" fmla="*/ 1267932 w 1752026"/>
              <a:gd name="connsiteY9" fmla="*/ 529894 h 5727182"/>
              <a:gd name="connsiteX10" fmla="*/ 1476361 w 1752026"/>
              <a:gd name="connsiteY10" fmla="*/ 724877 h 5727182"/>
              <a:gd name="connsiteX11" fmla="*/ 1637726 w 1752026"/>
              <a:gd name="connsiteY11" fmla="*/ 953477 h 5727182"/>
              <a:gd name="connsiteX12" fmla="*/ 1718408 w 1752026"/>
              <a:gd name="connsiteY12" fmla="*/ 1168629 h 5727182"/>
              <a:gd name="connsiteX13" fmla="*/ 1752026 w 1752026"/>
              <a:gd name="connsiteY13" fmla="*/ 1430847 h 5727182"/>
              <a:gd name="connsiteX14" fmla="*/ 1738579 w 1752026"/>
              <a:gd name="connsiteY14" fmla="*/ 1780471 h 5727182"/>
              <a:gd name="connsiteX15" fmla="*/ 1678067 w 1752026"/>
              <a:gd name="connsiteY15" fmla="*/ 2069582 h 5727182"/>
              <a:gd name="connsiteX16" fmla="*/ 1631002 w 1752026"/>
              <a:gd name="connsiteY16" fmla="*/ 2358694 h 5727182"/>
              <a:gd name="connsiteX17" fmla="*/ 1570491 w 1752026"/>
              <a:gd name="connsiteY17" fmla="*/ 2721765 h 5727182"/>
              <a:gd name="connsiteX18" fmla="*/ 1530150 w 1752026"/>
              <a:gd name="connsiteY18" fmla="*/ 3125177 h 5727182"/>
              <a:gd name="connsiteX19" fmla="*/ 1496532 w 1752026"/>
              <a:gd name="connsiteY19" fmla="*/ 3414288 h 5727182"/>
              <a:gd name="connsiteX20" fmla="*/ 1462914 w 1752026"/>
              <a:gd name="connsiteY20" fmla="*/ 3770635 h 5727182"/>
              <a:gd name="connsiteX21" fmla="*/ 1456191 w 1752026"/>
              <a:gd name="connsiteY21" fmla="*/ 4113535 h 5727182"/>
              <a:gd name="connsiteX22" fmla="*/ 1442744 w 1752026"/>
              <a:gd name="connsiteY22" fmla="*/ 4490053 h 5727182"/>
              <a:gd name="connsiteX23" fmla="*/ 1456191 w 1752026"/>
              <a:gd name="connsiteY23" fmla="*/ 4866571 h 5727182"/>
              <a:gd name="connsiteX24" fmla="*/ 1509979 w 1752026"/>
              <a:gd name="connsiteY24" fmla="*/ 5202747 h 5727182"/>
              <a:gd name="connsiteX25" fmla="*/ 1536873 w 1752026"/>
              <a:gd name="connsiteY25" fmla="*/ 5444794 h 5727182"/>
              <a:gd name="connsiteX26" fmla="*/ 1536873 w 1752026"/>
              <a:gd name="connsiteY26" fmla="*/ 5572541 h 5727182"/>
              <a:gd name="connsiteX27" fmla="*/ 1509979 w 1752026"/>
              <a:gd name="connsiteY27" fmla="*/ 5673394 h 5727182"/>
              <a:gd name="connsiteX28" fmla="*/ 1442744 w 1752026"/>
              <a:gd name="connsiteY28" fmla="*/ 5727182 h 5727182"/>
              <a:gd name="connsiteX29" fmla="*/ 1442744 w 1752026"/>
              <a:gd name="connsiteY29" fmla="*/ 5727182 h 5727182"/>
              <a:gd name="connsiteX30" fmla="*/ 1335167 w 1752026"/>
              <a:gd name="connsiteY30" fmla="*/ 5693565 h 5727182"/>
              <a:gd name="connsiteX31" fmla="*/ 1301550 w 1752026"/>
              <a:gd name="connsiteY31" fmla="*/ 5599435 h 5727182"/>
              <a:gd name="connsiteX32" fmla="*/ 1261208 w 1752026"/>
              <a:gd name="connsiteY32" fmla="*/ 5471688 h 5727182"/>
              <a:gd name="connsiteX33" fmla="*/ 1200697 w 1752026"/>
              <a:gd name="connsiteY33" fmla="*/ 5249812 h 5727182"/>
              <a:gd name="connsiteX34" fmla="*/ 1167079 w 1752026"/>
              <a:gd name="connsiteY34" fmla="*/ 4994318 h 5727182"/>
              <a:gd name="connsiteX35" fmla="*/ 1140185 w 1752026"/>
              <a:gd name="connsiteY35" fmla="*/ 4785888 h 5727182"/>
              <a:gd name="connsiteX36" fmla="*/ 1106567 w 1752026"/>
              <a:gd name="connsiteY36" fmla="*/ 4550565 h 5727182"/>
              <a:gd name="connsiteX37" fmla="*/ 1106567 w 1752026"/>
              <a:gd name="connsiteY37" fmla="*/ 4261453 h 5727182"/>
              <a:gd name="connsiteX38" fmla="*/ 1106567 w 1752026"/>
              <a:gd name="connsiteY38" fmla="*/ 3884935 h 5727182"/>
              <a:gd name="connsiteX39" fmla="*/ 1126738 w 1752026"/>
              <a:gd name="connsiteY39" fmla="*/ 3515141 h 5727182"/>
              <a:gd name="connsiteX40" fmla="*/ 1153632 w 1752026"/>
              <a:gd name="connsiteY40" fmla="*/ 3004153 h 5727182"/>
              <a:gd name="connsiteX41" fmla="*/ 1180526 w 1752026"/>
              <a:gd name="connsiteY41" fmla="*/ 2654529 h 5727182"/>
              <a:gd name="connsiteX42" fmla="*/ 1200697 w 1752026"/>
              <a:gd name="connsiteY42" fmla="*/ 2378865 h 5727182"/>
              <a:gd name="connsiteX43" fmla="*/ 1234314 w 1752026"/>
              <a:gd name="connsiteY43" fmla="*/ 2083029 h 5727182"/>
              <a:gd name="connsiteX44" fmla="*/ 1261208 w 1752026"/>
              <a:gd name="connsiteY44" fmla="*/ 1746853 h 5727182"/>
              <a:gd name="connsiteX45" fmla="*/ 1267932 w 1752026"/>
              <a:gd name="connsiteY45" fmla="*/ 1545147 h 5727182"/>
              <a:gd name="connsiteX46" fmla="*/ 1254485 w 1752026"/>
              <a:gd name="connsiteY46" fmla="*/ 1397229 h 5727182"/>
              <a:gd name="connsiteX47" fmla="*/ 1214144 w 1752026"/>
              <a:gd name="connsiteY47" fmla="*/ 1242588 h 5727182"/>
              <a:gd name="connsiteX48" fmla="*/ 1099844 w 1752026"/>
              <a:gd name="connsiteY48" fmla="*/ 1074500 h 5727182"/>
              <a:gd name="connsiteX49" fmla="*/ 925032 w 1752026"/>
              <a:gd name="connsiteY49" fmla="*/ 886241 h 5727182"/>
              <a:gd name="connsiteX50" fmla="*/ 736773 w 1752026"/>
              <a:gd name="connsiteY50" fmla="*/ 758494 h 5727182"/>
              <a:gd name="connsiteX51" fmla="*/ 568685 w 1752026"/>
              <a:gd name="connsiteY51" fmla="*/ 630747 h 5727182"/>
              <a:gd name="connsiteX52" fmla="*/ 387150 w 1752026"/>
              <a:gd name="connsiteY52" fmla="*/ 476106 h 5727182"/>
              <a:gd name="connsiteX53" fmla="*/ 171997 w 1752026"/>
              <a:gd name="connsiteY53" fmla="*/ 287847 h 5727182"/>
              <a:gd name="connsiteX54" fmla="*/ 91774 w 1752026"/>
              <a:gd name="connsiteY54" fmla="*/ 201361 h 5727182"/>
              <a:gd name="connsiteX0" fmla="*/ 91774 w 1752026"/>
              <a:gd name="connsiteY0" fmla="*/ 210901 h 5736722"/>
              <a:gd name="connsiteX1" fmla="*/ 33160 w 1752026"/>
              <a:gd name="connsiteY1" fmla="*/ 152285 h 5736722"/>
              <a:gd name="connsiteX2" fmla="*/ 0 w 1752026"/>
              <a:gd name="connsiteY2" fmla="*/ 87406 h 5736722"/>
              <a:gd name="connsiteX3" fmla="*/ 17355 w 1752026"/>
              <a:gd name="connsiteY3" fmla="*/ 48617 h 5736722"/>
              <a:gd name="connsiteX4" fmla="*/ 146827 w 1752026"/>
              <a:gd name="connsiteY4" fmla="*/ 9540 h 5736722"/>
              <a:gd name="connsiteX5" fmla="*/ 347901 w 1752026"/>
              <a:gd name="connsiteY5" fmla="*/ 0 h 5736722"/>
              <a:gd name="connsiteX6" fmla="*/ 474555 w 1752026"/>
              <a:gd name="connsiteY6" fmla="*/ 48617 h 5736722"/>
              <a:gd name="connsiteX7" fmla="*/ 635920 w 1752026"/>
              <a:gd name="connsiteY7" fmla="*/ 142746 h 5736722"/>
              <a:gd name="connsiteX8" fmla="*/ 898138 w 1752026"/>
              <a:gd name="connsiteY8" fmla="*/ 304111 h 5736722"/>
              <a:gd name="connsiteX9" fmla="*/ 1267932 w 1752026"/>
              <a:gd name="connsiteY9" fmla="*/ 539434 h 5736722"/>
              <a:gd name="connsiteX10" fmla="*/ 1476361 w 1752026"/>
              <a:gd name="connsiteY10" fmla="*/ 734417 h 5736722"/>
              <a:gd name="connsiteX11" fmla="*/ 1637726 w 1752026"/>
              <a:gd name="connsiteY11" fmla="*/ 963017 h 5736722"/>
              <a:gd name="connsiteX12" fmla="*/ 1718408 w 1752026"/>
              <a:gd name="connsiteY12" fmla="*/ 1178169 h 5736722"/>
              <a:gd name="connsiteX13" fmla="*/ 1752026 w 1752026"/>
              <a:gd name="connsiteY13" fmla="*/ 1440387 h 5736722"/>
              <a:gd name="connsiteX14" fmla="*/ 1738579 w 1752026"/>
              <a:gd name="connsiteY14" fmla="*/ 1790011 h 5736722"/>
              <a:gd name="connsiteX15" fmla="*/ 1678067 w 1752026"/>
              <a:gd name="connsiteY15" fmla="*/ 2079122 h 5736722"/>
              <a:gd name="connsiteX16" fmla="*/ 1631002 w 1752026"/>
              <a:gd name="connsiteY16" fmla="*/ 2368234 h 5736722"/>
              <a:gd name="connsiteX17" fmla="*/ 1570491 w 1752026"/>
              <a:gd name="connsiteY17" fmla="*/ 2731305 h 5736722"/>
              <a:gd name="connsiteX18" fmla="*/ 1530150 w 1752026"/>
              <a:gd name="connsiteY18" fmla="*/ 3134717 h 5736722"/>
              <a:gd name="connsiteX19" fmla="*/ 1496532 w 1752026"/>
              <a:gd name="connsiteY19" fmla="*/ 3423828 h 5736722"/>
              <a:gd name="connsiteX20" fmla="*/ 1462914 w 1752026"/>
              <a:gd name="connsiteY20" fmla="*/ 3780175 h 5736722"/>
              <a:gd name="connsiteX21" fmla="*/ 1456191 w 1752026"/>
              <a:gd name="connsiteY21" fmla="*/ 4123075 h 5736722"/>
              <a:gd name="connsiteX22" fmla="*/ 1442744 w 1752026"/>
              <a:gd name="connsiteY22" fmla="*/ 4499593 h 5736722"/>
              <a:gd name="connsiteX23" fmla="*/ 1456191 w 1752026"/>
              <a:gd name="connsiteY23" fmla="*/ 4876111 h 5736722"/>
              <a:gd name="connsiteX24" fmla="*/ 1509979 w 1752026"/>
              <a:gd name="connsiteY24" fmla="*/ 5212287 h 5736722"/>
              <a:gd name="connsiteX25" fmla="*/ 1536873 w 1752026"/>
              <a:gd name="connsiteY25" fmla="*/ 5454334 h 5736722"/>
              <a:gd name="connsiteX26" fmla="*/ 1536873 w 1752026"/>
              <a:gd name="connsiteY26" fmla="*/ 5582081 h 5736722"/>
              <a:gd name="connsiteX27" fmla="*/ 1509979 w 1752026"/>
              <a:gd name="connsiteY27" fmla="*/ 5682934 h 5736722"/>
              <a:gd name="connsiteX28" fmla="*/ 1442744 w 1752026"/>
              <a:gd name="connsiteY28" fmla="*/ 5736722 h 5736722"/>
              <a:gd name="connsiteX29" fmla="*/ 1442744 w 1752026"/>
              <a:gd name="connsiteY29" fmla="*/ 5736722 h 5736722"/>
              <a:gd name="connsiteX30" fmla="*/ 1335167 w 1752026"/>
              <a:gd name="connsiteY30" fmla="*/ 5703105 h 5736722"/>
              <a:gd name="connsiteX31" fmla="*/ 1301550 w 1752026"/>
              <a:gd name="connsiteY31" fmla="*/ 5608975 h 5736722"/>
              <a:gd name="connsiteX32" fmla="*/ 1261208 w 1752026"/>
              <a:gd name="connsiteY32" fmla="*/ 5481228 h 5736722"/>
              <a:gd name="connsiteX33" fmla="*/ 1200697 w 1752026"/>
              <a:gd name="connsiteY33" fmla="*/ 5259352 h 5736722"/>
              <a:gd name="connsiteX34" fmla="*/ 1167079 w 1752026"/>
              <a:gd name="connsiteY34" fmla="*/ 5003858 h 5736722"/>
              <a:gd name="connsiteX35" fmla="*/ 1140185 w 1752026"/>
              <a:gd name="connsiteY35" fmla="*/ 4795428 h 5736722"/>
              <a:gd name="connsiteX36" fmla="*/ 1106567 w 1752026"/>
              <a:gd name="connsiteY36" fmla="*/ 4560105 h 5736722"/>
              <a:gd name="connsiteX37" fmla="*/ 1106567 w 1752026"/>
              <a:gd name="connsiteY37" fmla="*/ 4270993 h 5736722"/>
              <a:gd name="connsiteX38" fmla="*/ 1106567 w 1752026"/>
              <a:gd name="connsiteY38" fmla="*/ 3894475 h 5736722"/>
              <a:gd name="connsiteX39" fmla="*/ 1126738 w 1752026"/>
              <a:gd name="connsiteY39" fmla="*/ 3524681 h 5736722"/>
              <a:gd name="connsiteX40" fmla="*/ 1153632 w 1752026"/>
              <a:gd name="connsiteY40" fmla="*/ 3013693 h 5736722"/>
              <a:gd name="connsiteX41" fmla="*/ 1180526 w 1752026"/>
              <a:gd name="connsiteY41" fmla="*/ 2664069 h 5736722"/>
              <a:gd name="connsiteX42" fmla="*/ 1200697 w 1752026"/>
              <a:gd name="connsiteY42" fmla="*/ 2388405 h 5736722"/>
              <a:gd name="connsiteX43" fmla="*/ 1234314 w 1752026"/>
              <a:gd name="connsiteY43" fmla="*/ 2092569 h 5736722"/>
              <a:gd name="connsiteX44" fmla="*/ 1261208 w 1752026"/>
              <a:gd name="connsiteY44" fmla="*/ 1756393 h 5736722"/>
              <a:gd name="connsiteX45" fmla="*/ 1267932 w 1752026"/>
              <a:gd name="connsiteY45" fmla="*/ 1554687 h 5736722"/>
              <a:gd name="connsiteX46" fmla="*/ 1254485 w 1752026"/>
              <a:gd name="connsiteY46" fmla="*/ 1406769 h 5736722"/>
              <a:gd name="connsiteX47" fmla="*/ 1214144 w 1752026"/>
              <a:gd name="connsiteY47" fmla="*/ 1252128 h 5736722"/>
              <a:gd name="connsiteX48" fmla="*/ 1099844 w 1752026"/>
              <a:gd name="connsiteY48" fmla="*/ 1084040 h 5736722"/>
              <a:gd name="connsiteX49" fmla="*/ 925032 w 1752026"/>
              <a:gd name="connsiteY49" fmla="*/ 895781 h 5736722"/>
              <a:gd name="connsiteX50" fmla="*/ 736773 w 1752026"/>
              <a:gd name="connsiteY50" fmla="*/ 768034 h 5736722"/>
              <a:gd name="connsiteX51" fmla="*/ 568685 w 1752026"/>
              <a:gd name="connsiteY51" fmla="*/ 640287 h 5736722"/>
              <a:gd name="connsiteX52" fmla="*/ 387150 w 1752026"/>
              <a:gd name="connsiteY52" fmla="*/ 485646 h 5736722"/>
              <a:gd name="connsiteX53" fmla="*/ 171997 w 1752026"/>
              <a:gd name="connsiteY53" fmla="*/ 297387 h 5736722"/>
              <a:gd name="connsiteX54" fmla="*/ 91774 w 1752026"/>
              <a:gd name="connsiteY54" fmla="*/ 210901 h 5736722"/>
              <a:gd name="connsiteX0" fmla="*/ 91774 w 1752026"/>
              <a:gd name="connsiteY0" fmla="*/ 206993 h 5732814"/>
              <a:gd name="connsiteX1" fmla="*/ 33160 w 1752026"/>
              <a:gd name="connsiteY1" fmla="*/ 148377 h 5732814"/>
              <a:gd name="connsiteX2" fmla="*/ 0 w 1752026"/>
              <a:gd name="connsiteY2" fmla="*/ 83498 h 5732814"/>
              <a:gd name="connsiteX3" fmla="*/ 17355 w 1752026"/>
              <a:gd name="connsiteY3" fmla="*/ 44709 h 5732814"/>
              <a:gd name="connsiteX4" fmla="*/ 146827 w 1752026"/>
              <a:gd name="connsiteY4" fmla="*/ 5632 h 5732814"/>
              <a:gd name="connsiteX5" fmla="*/ 312732 w 1752026"/>
              <a:gd name="connsiteY5" fmla="*/ 0 h 5732814"/>
              <a:gd name="connsiteX6" fmla="*/ 474555 w 1752026"/>
              <a:gd name="connsiteY6" fmla="*/ 44709 h 5732814"/>
              <a:gd name="connsiteX7" fmla="*/ 635920 w 1752026"/>
              <a:gd name="connsiteY7" fmla="*/ 138838 h 5732814"/>
              <a:gd name="connsiteX8" fmla="*/ 898138 w 1752026"/>
              <a:gd name="connsiteY8" fmla="*/ 300203 h 5732814"/>
              <a:gd name="connsiteX9" fmla="*/ 1267932 w 1752026"/>
              <a:gd name="connsiteY9" fmla="*/ 535526 h 5732814"/>
              <a:gd name="connsiteX10" fmla="*/ 1476361 w 1752026"/>
              <a:gd name="connsiteY10" fmla="*/ 730509 h 5732814"/>
              <a:gd name="connsiteX11" fmla="*/ 1637726 w 1752026"/>
              <a:gd name="connsiteY11" fmla="*/ 959109 h 5732814"/>
              <a:gd name="connsiteX12" fmla="*/ 1718408 w 1752026"/>
              <a:gd name="connsiteY12" fmla="*/ 1174261 h 5732814"/>
              <a:gd name="connsiteX13" fmla="*/ 1752026 w 1752026"/>
              <a:gd name="connsiteY13" fmla="*/ 1436479 h 5732814"/>
              <a:gd name="connsiteX14" fmla="*/ 1738579 w 1752026"/>
              <a:gd name="connsiteY14" fmla="*/ 1786103 h 5732814"/>
              <a:gd name="connsiteX15" fmla="*/ 1678067 w 1752026"/>
              <a:gd name="connsiteY15" fmla="*/ 2075214 h 5732814"/>
              <a:gd name="connsiteX16" fmla="*/ 1631002 w 1752026"/>
              <a:gd name="connsiteY16" fmla="*/ 2364326 h 5732814"/>
              <a:gd name="connsiteX17" fmla="*/ 1570491 w 1752026"/>
              <a:gd name="connsiteY17" fmla="*/ 2727397 h 5732814"/>
              <a:gd name="connsiteX18" fmla="*/ 1530150 w 1752026"/>
              <a:gd name="connsiteY18" fmla="*/ 3130809 h 5732814"/>
              <a:gd name="connsiteX19" fmla="*/ 1496532 w 1752026"/>
              <a:gd name="connsiteY19" fmla="*/ 3419920 h 5732814"/>
              <a:gd name="connsiteX20" fmla="*/ 1462914 w 1752026"/>
              <a:gd name="connsiteY20" fmla="*/ 3776267 h 5732814"/>
              <a:gd name="connsiteX21" fmla="*/ 1456191 w 1752026"/>
              <a:gd name="connsiteY21" fmla="*/ 4119167 h 5732814"/>
              <a:gd name="connsiteX22" fmla="*/ 1442744 w 1752026"/>
              <a:gd name="connsiteY22" fmla="*/ 4495685 h 5732814"/>
              <a:gd name="connsiteX23" fmla="*/ 1456191 w 1752026"/>
              <a:gd name="connsiteY23" fmla="*/ 4872203 h 5732814"/>
              <a:gd name="connsiteX24" fmla="*/ 1509979 w 1752026"/>
              <a:gd name="connsiteY24" fmla="*/ 5208379 h 5732814"/>
              <a:gd name="connsiteX25" fmla="*/ 1536873 w 1752026"/>
              <a:gd name="connsiteY25" fmla="*/ 5450426 h 5732814"/>
              <a:gd name="connsiteX26" fmla="*/ 1536873 w 1752026"/>
              <a:gd name="connsiteY26" fmla="*/ 5578173 h 5732814"/>
              <a:gd name="connsiteX27" fmla="*/ 1509979 w 1752026"/>
              <a:gd name="connsiteY27" fmla="*/ 5679026 h 5732814"/>
              <a:gd name="connsiteX28" fmla="*/ 1442744 w 1752026"/>
              <a:gd name="connsiteY28" fmla="*/ 5732814 h 5732814"/>
              <a:gd name="connsiteX29" fmla="*/ 1442744 w 1752026"/>
              <a:gd name="connsiteY29" fmla="*/ 5732814 h 5732814"/>
              <a:gd name="connsiteX30" fmla="*/ 1335167 w 1752026"/>
              <a:gd name="connsiteY30" fmla="*/ 5699197 h 5732814"/>
              <a:gd name="connsiteX31" fmla="*/ 1301550 w 1752026"/>
              <a:gd name="connsiteY31" fmla="*/ 5605067 h 5732814"/>
              <a:gd name="connsiteX32" fmla="*/ 1261208 w 1752026"/>
              <a:gd name="connsiteY32" fmla="*/ 5477320 h 5732814"/>
              <a:gd name="connsiteX33" fmla="*/ 1200697 w 1752026"/>
              <a:gd name="connsiteY33" fmla="*/ 5255444 h 5732814"/>
              <a:gd name="connsiteX34" fmla="*/ 1167079 w 1752026"/>
              <a:gd name="connsiteY34" fmla="*/ 4999950 h 5732814"/>
              <a:gd name="connsiteX35" fmla="*/ 1140185 w 1752026"/>
              <a:gd name="connsiteY35" fmla="*/ 4791520 h 5732814"/>
              <a:gd name="connsiteX36" fmla="*/ 1106567 w 1752026"/>
              <a:gd name="connsiteY36" fmla="*/ 4556197 h 5732814"/>
              <a:gd name="connsiteX37" fmla="*/ 1106567 w 1752026"/>
              <a:gd name="connsiteY37" fmla="*/ 4267085 h 5732814"/>
              <a:gd name="connsiteX38" fmla="*/ 1106567 w 1752026"/>
              <a:gd name="connsiteY38" fmla="*/ 3890567 h 5732814"/>
              <a:gd name="connsiteX39" fmla="*/ 1126738 w 1752026"/>
              <a:gd name="connsiteY39" fmla="*/ 3520773 h 5732814"/>
              <a:gd name="connsiteX40" fmla="*/ 1153632 w 1752026"/>
              <a:gd name="connsiteY40" fmla="*/ 3009785 h 5732814"/>
              <a:gd name="connsiteX41" fmla="*/ 1180526 w 1752026"/>
              <a:gd name="connsiteY41" fmla="*/ 2660161 h 5732814"/>
              <a:gd name="connsiteX42" fmla="*/ 1200697 w 1752026"/>
              <a:gd name="connsiteY42" fmla="*/ 2384497 h 5732814"/>
              <a:gd name="connsiteX43" fmla="*/ 1234314 w 1752026"/>
              <a:gd name="connsiteY43" fmla="*/ 2088661 h 5732814"/>
              <a:gd name="connsiteX44" fmla="*/ 1261208 w 1752026"/>
              <a:gd name="connsiteY44" fmla="*/ 1752485 h 5732814"/>
              <a:gd name="connsiteX45" fmla="*/ 1267932 w 1752026"/>
              <a:gd name="connsiteY45" fmla="*/ 1550779 h 5732814"/>
              <a:gd name="connsiteX46" fmla="*/ 1254485 w 1752026"/>
              <a:gd name="connsiteY46" fmla="*/ 1402861 h 5732814"/>
              <a:gd name="connsiteX47" fmla="*/ 1214144 w 1752026"/>
              <a:gd name="connsiteY47" fmla="*/ 1248220 h 5732814"/>
              <a:gd name="connsiteX48" fmla="*/ 1099844 w 1752026"/>
              <a:gd name="connsiteY48" fmla="*/ 1080132 h 5732814"/>
              <a:gd name="connsiteX49" fmla="*/ 925032 w 1752026"/>
              <a:gd name="connsiteY49" fmla="*/ 891873 h 5732814"/>
              <a:gd name="connsiteX50" fmla="*/ 736773 w 1752026"/>
              <a:gd name="connsiteY50" fmla="*/ 764126 h 5732814"/>
              <a:gd name="connsiteX51" fmla="*/ 568685 w 1752026"/>
              <a:gd name="connsiteY51" fmla="*/ 636379 h 5732814"/>
              <a:gd name="connsiteX52" fmla="*/ 387150 w 1752026"/>
              <a:gd name="connsiteY52" fmla="*/ 481738 h 5732814"/>
              <a:gd name="connsiteX53" fmla="*/ 171997 w 1752026"/>
              <a:gd name="connsiteY53" fmla="*/ 293479 h 5732814"/>
              <a:gd name="connsiteX54" fmla="*/ 91774 w 1752026"/>
              <a:gd name="connsiteY54" fmla="*/ 206993 h 573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52026" h="5732814">
                <a:moveTo>
                  <a:pt x="91774" y="206993"/>
                </a:moveTo>
                <a:cubicBezTo>
                  <a:pt x="70933" y="186152"/>
                  <a:pt x="48456" y="168960"/>
                  <a:pt x="33160" y="148377"/>
                </a:cubicBezTo>
                <a:cubicBezTo>
                  <a:pt x="17864" y="127794"/>
                  <a:pt x="11053" y="105124"/>
                  <a:pt x="0" y="83498"/>
                </a:cubicBezTo>
                <a:lnTo>
                  <a:pt x="17355" y="44709"/>
                </a:lnTo>
                <a:lnTo>
                  <a:pt x="146827" y="5632"/>
                </a:lnTo>
                <a:lnTo>
                  <a:pt x="312732" y="0"/>
                </a:lnTo>
                <a:lnTo>
                  <a:pt x="474555" y="44709"/>
                </a:lnTo>
                <a:lnTo>
                  <a:pt x="635920" y="138838"/>
                </a:lnTo>
                <a:lnTo>
                  <a:pt x="898138" y="300203"/>
                </a:lnTo>
                <a:lnTo>
                  <a:pt x="1267932" y="535526"/>
                </a:lnTo>
                <a:lnTo>
                  <a:pt x="1476361" y="730509"/>
                </a:lnTo>
                <a:lnTo>
                  <a:pt x="1637726" y="959109"/>
                </a:lnTo>
                <a:lnTo>
                  <a:pt x="1718408" y="1174261"/>
                </a:lnTo>
                <a:lnTo>
                  <a:pt x="1752026" y="1436479"/>
                </a:lnTo>
                <a:lnTo>
                  <a:pt x="1738579" y="1786103"/>
                </a:lnTo>
                <a:lnTo>
                  <a:pt x="1678067" y="2075214"/>
                </a:lnTo>
                <a:lnTo>
                  <a:pt x="1631002" y="2364326"/>
                </a:lnTo>
                <a:lnTo>
                  <a:pt x="1570491" y="2727397"/>
                </a:lnTo>
                <a:lnTo>
                  <a:pt x="1530150" y="3130809"/>
                </a:lnTo>
                <a:lnTo>
                  <a:pt x="1496532" y="3419920"/>
                </a:lnTo>
                <a:lnTo>
                  <a:pt x="1462914" y="3776267"/>
                </a:lnTo>
                <a:lnTo>
                  <a:pt x="1456191" y="4119167"/>
                </a:lnTo>
                <a:lnTo>
                  <a:pt x="1442744" y="4495685"/>
                </a:lnTo>
                <a:lnTo>
                  <a:pt x="1456191" y="4872203"/>
                </a:lnTo>
                <a:lnTo>
                  <a:pt x="1509979" y="5208379"/>
                </a:lnTo>
                <a:lnTo>
                  <a:pt x="1536873" y="5450426"/>
                </a:lnTo>
                <a:lnTo>
                  <a:pt x="1536873" y="5578173"/>
                </a:lnTo>
                <a:lnTo>
                  <a:pt x="1509979" y="5679026"/>
                </a:lnTo>
                <a:lnTo>
                  <a:pt x="1442744" y="5732814"/>
                </a:lnTo>
                <a:lnTo>
                  <a:pt x="1442744" y="5732814"/>
                </a:lnTo>
                <a:lnTo>
                  <a:pt x="1335167" y="5699197"/>
                </a:lnTo>
                <a:lnTo>
                  <a:pt x="1301550" y="5605067"/>
                </a:lnTo>
                <a:lnTo>
                  <a:pt x="1261208" y="5477320"/>
                </a:lnTo>
                <a:lnTo>
                  <a:pt x="1200697" y="5255444"/>
                </a:lnTo>
                <a:lnTo>
                  <a:pt x="1167079" y="4999950"/>
                </a:lnTo>
                <a:lnTo>
                  <a:pt x="1140185" y="4791520"/>
                </a:lnTo>
                <a:lnTo>
                  <a:pt x="1106567" y="4556197"/>
                </a:lnTo>
                <a:lnTo>
                  <a:pt x="1106567" y="4267085"/>
                </a:lnTo>
                <a:lnTo>
                  <a:pt x="1106567" y="3890567"/>
                </a:lnTo>
                <a:lnTo>
                  <a:pt x="1126738" y="3520773"/>
                </a:lnTo>
                <a:lnTo>
                  <a:pt x="1153632" y="3009785"/>
                </a:lnTo>
                <a:lnTo>
                  <a:pt x="1180526" y="2660161"/>
                </a:lnTo>
                <a:lnTo>
                  <a:pt x="1200697" y="2384497"/>
                </a:lnTo>
                <a:lnTo>
                  <a:pt x="1234314" y="2088661"/>
                </a:lnTo>
                <a:lnTo>
                  <a:pt x="1261208" y="1752485"/>
                </a:lnTo>
                <a:lnTo>
                  <a:pt x="1267932" y="1550779"/>
                </a:lnTo>
                <a:lnTo>
                  <a:pt x="1254485" y="1402861"/>
                </a:lnTo>
                <a:lnTo>
                  <a:pt x="1214144" y="1248220"/>
                </a:lnTo>
                <a:lnTo>
                  <a:pt x="1099844" y="1080132"/>
                </a:lnTo>
                <a:lnTo>
                  <a:pt x="925032" y="891873"/>
                </a:lnTo>
                <a:lnTo>
                  <a:pt x="736773" y="764126"/>
                </a:lnTo>
                <a:lnTo>
                  <a:pt x="568685" y="636379"/>
                </a:lnTo>
                <a:lnTo>
                  <a:pt x="387150" y="481738"/>
                </a:lnTo>
                <a:lnTo>
                  <a:pt x="171997" y="293479"/>
                </a:lnTo>
                <a:lnTo>
                  <a:pt x="91774" y="206993"/>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09D96E1-3687-2C4A-95DF-96F56374635D}"/>
              </a:ext>
            </a:extLst>
          </p:cNvPr>
          <p:cNvSpPr/>
          <p:nvPr/>
        </p:nvSpPr>
        <p:spPr>
          <a:xfrm>
            <a:off x="6816147" y="6017283"/>
            <a:ext cx="2029082" cy="369332"/>
          </a:xfrm>
          <a:prstGeom prst="rect">
            <a:avLst/>
          </a:prstGeom>
        </p:spPr>
        <p:txBody>
          <a:bodyPr wrap="none">
            <a:spAutoFit/>
          </a:bodyPr>
          <a:lstStyle/>
          <a:p>
            <a:r>
              <a:rPr lang="en-US" dirty="0">
                <a:solidFill>
                  <a:schemeClr val="tx1">
                    <a:lumMod val="65000"/>
                    <a:lumOff val="35000"/>
                  </a:schemeClr>
                </a:solidFill>
                <a:latin typeface="Gill Sans" panose="020B0502020104020203" pitchFamily="34" charset="-79"/>
                <a:cs typeface="Gill Sans" panose="020B0502020104020203" pitchFamily="34" charset="-79"/>
              </a:rPr>
              <a:t>Atwater et al., 2005</a:t>
            </a:r>
            <a:endParaRPr lang="en-US" dirty="0">
              <a:solidFill>
                <a:schemeClr val="tx1">
                  <a:lumMod val="65000"/>
                  <a:lumOff val="35000"/>
                </a:schemeClr>
              </a:solidFill>
            </a:endParaRPr>
          </a:p>
        </p:txBody>
      </p:sp>
      <p:pic>
        <p:nvPicPr>
          <p:cNvPr id="8" name="Picture 7">
            <a:extLst>
              <a:ext uri="{FF2B5EF4-FFF2-40B4-BE49-F238E27FC236}">
                <a16:creationId xmlns:a16="http://schemas.microsoft.com/office/drawing/2014/main" id="{F2C0A529-6B16-1640-B22E-1FFDACDD72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634" y="2721534"/>
            <a:ext cx="8486206" cy="3304989"/>
          </a:xfrm>
          <a:prstGeom prst="rect">
            <a:avLst/>
          </a:prstGeom>
        </p:spPr>
      </p:pic>
      <p:sp>
        <p:nvSpPr>
          <p:cNvPr id="15" name="GeoPRISMS Cascadia Primary Site Workshop">
            <a:extLst>
              <a:ext uri="{FF2B5EF4-FFF2-40B4-BE49-F238E27FC236}">
                <a16:creationId xmlns:a16="http://schemas.microsoft.com/office/drawing/2014/main" id="{50D898D2-A416-F741-B9AD-AB0FFEFA5B8D}"/>
              </a:ext>
            </a:extLst>
          </p:cNvPr>
          <p:cNvSpPr/>
          <p:nvPr/>
        </p:nvSpPr>
        <p:spPr>
          <a:xfrm>
            <a:off x="5911608" y="2778320"/>
            <a:ext cx="2839175"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err="1">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Copalis</a:t>
            </a: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River, high tide, December 1997</a:t>
            </a:r>
            <a:endParaRPr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3" name="Straight Connector 12">
            <a:extLst>
              <a:ext uri="{FF2B5EF4-FFF2-40B4-BE49-F238E27FC236}">
                <a16:creationId xmlns:a16="http://schemas.microsoft.com/office/drawing/2014/main" id="{90A5D29E-FE8A-694D-9A83-AC36B93FEA68}"/>
              </a:ext>
            </a:extLst>
          </p:cNvPr>
          <p:cNvCxnSpPr>
            <a:cxnSpLocks/>
          </p:cNvCxnSpPr>
          <p:nvPr/>
        </p:nvCxnSpPr>
        <p:spPr>
          <a:xfrm>
            <a:off x="10048352" y="2703007"/>
            <a:ext cx="14552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F3F384C-AF4C-AB4C-A709-744C85043C0F}"/>
              </a:ext>
            </a:extLst>
          </p:cNvPr>
          <p:cNvSpPr/>
          <p:nvPr/>
        </p:nvSpPr>
        <p:spPr>
          <a:xfrm>
            <a:off x="11503574" y="2518341"/>
            <a:ext cx="784830" cy="369332"/>
          </a:xfrm>
          <a:prstGeom prst="rect">
            <a:avLst/>
          </a:prstGeom>
        </p:spPr>
        <p:txBody>
          <a:bodyPr wrap="none">
            <a:spAutoFit/>
          </a:bodyPr>
          <a:lstStyle/>
          <a:p>
            <a:r>
              <a:rPr lang="en-US" dirty="0">
                <a:solidFill>
                  <a:srgbClr val="FFC000"/>
                </a:solidFill>
                <a:latin typeface="Gill Sans" panose="020B0502020104020203" pitchFamily="34" charset="-79"/>
                <a:cs typeface="Gill Sans" panose="020B0502020104020203" pitchFamily="34" charset="-79"/>
              </a:rPr>
              <a:t>Profile</a:t>
            </a:r>
            <a:endParaRPr lang="en-US" dirty="0">
              <a:solidFill>
                <a:srgbClr val="FFC000"/>
              </a:solidFill>
            </a:endParaRPr>
          </a:p>
        </p:txBody>
      </p:sp>
    </p:spTree>
    <p:extLst>
      <p:ext uri="{BB962C8B-B14F-4D97-AF65-F5344CB8AC3E}">
        <p14:creationId xmlns:p14="http://schemas.microsoft.com/office/powerpoint/2010/main" val="1443871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1700 Cascadia slip models</a:t>
            </a:r>
          </a:p>
        </p:txBody>
      </p:sp>
      <p:sp>
        <p:nvSpPr>
          <p:cNvPr id="7" name="TextBox 6">
            <a:extLst>
              <a:ext uri="{FF2B5EF4-FFF2-40B4-BE49-F238E27FC236}">
                <a16:creationId xmlns:a16="http://schemas.microsoft.com/office/drawing/2014/main" id="{FB953860-0976-9746-B144-334D3861A0CC}"/>
              </a:ext>
            </a:extLst>
          </p:cNvPr>
          <p:cNvSpPr txBox="1"/>
          <p:nvPr/>
        </p:nvSpPr>
        <p:spPr>
          <a:xfrm>
            <a:off x="1032131" y="1421924"/>
            <a:ext cx="7594600" cy="2816156"/>
          </a:xfrm>
          <a:prstGeom prst="rect">
            <a:avLst/>
          </a:prstGeom>
          <a:noFill/>
        </p:spPr>
        <p:txBody>
          <a:bodyPr wrap="square" rtlCol="0">
            <a:spAutoFit/>
          </a:bodyPr>
          <a:lstStyle/>
          <a:p>
            <a:pPr>
              <a:spcAft>
                <a:spcPts val="600"/>
              </a:spcAft>
            </a:pPr>
            <a:r>
              <a:rPr lang="en-US" sz="3600" dirty="0">
                <a:solidFill>
                  <a:schemeClr val="tx1">
                    <a:lumMod val="65000"/>
                    <a:lumOff val="35000"/>
                  </a:schemeClr>
                </a:solidFill>
                <a:latin typeface="Gill Sans" panose="020B0502020104020203" pitchFamily="34" charset="-79"/>
                <a:cs typeface="Gill Sans" panose="020B0502020104020203" pitchFamily="34" charset="-79"/>
              </a:rPr>
              <a:t>Short-North M</a:t>
            </a:r>
            <a:r>
              <a:rPr lang="en-US" sz="3600" baseline="-25000" dirty="0">
                <a:solidFill>
                  <a:schemeClr val="tx1">
                    <a:lumMod val="65000"/>
                    <a:lumOff val="35000"/>
                  </a:schemeClr>
                </a:solidFill>
                <a:latin typeface="Gill Sans" panose="020B0502020104020203" pitchFamily="34" charset="-79"/>
                <a:cs typeface="Gill Sans" panose="020B0502020104020203" pitchFamily="34" charset="-79"/>
              </a:rPr>
              <a:t>w</a:t>
            </a:r>
            <a:r>
              <a:rPr lang="en-US" sz="3600" dirty="0">
                <a:solidFill>
                  <a:schemeClr val="tx1">
                    <a:lumMod val="65000"/>
                    <a:lumOff val="35000"/>
                  </a:schemeClr>
                </a:solidFill>
                <a:latin typeface="Gill Sans" panose="020B0502020104020203" pitchFamily="34" charset="-79"/>
                <a:cs typeface="Gill Sans" panose="020B0502020104020203" pitchFamily="34" charset="-79"/>
              </a:rPr>
              <a:t> 9.0</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- 670 km rupture</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- 56 km full-slip zone width</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a:t>
            </a:r>
            <a:r>
              <a:rPr lang="en-US" sz="2800" b="1" dirty="0">
                <a:solidFill>
                  <a:srgbClr val="0070C0"/>
                </a:solidFill>
                <a:latin typeface="Gill Sans" panose="020B0502020104020203" pitchFamily="34" charset="-79"/>
                <a:cs typeface="Gill Sans" panose="020B0502020104020203" pitchFamily="34" charset="-79"/>
              </a:rPr>
              <a:t>39 m slip</a:t>
            </a:r>
            <a:r>
              <a:rPr lang="en-US" sz="2800" dirty="0">
                <a:solidFill>
                  <a:schemeClr val="tx1">
                    <a:lumMod val="65000"/>
                    <a:lumOff val="35000"/>
                  </a:schemeClr>
                </a:solidFill>
                <a:latin typeface="Gill Sans" panose="020B0502020104020203" pitchFamily="34" charset="-79"/>
                <a:cs typeface="Gill Sans" panose="020B0502020104020203" pitchFamily="34" charset="-79"/>
              </a:rPr>
              <a:t>, full-slip zone</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- 6.7 x 10</a:t>
            </a:r>
            <a:r>
              <a:rPr lang="en-US" sz="2800" baseline="30000" dirty="0">
                <a:solidFill>
                  <a:schemeClr val="tx1">
                    <a:lumMod val="65000"/>
                    <a:lumOff val="35000"/>
                  </a:schemeClr>
                </a:solidFill>
                <a:latin typeface="Gill Sans" panose="020B0502020104020203" pitchFamily="34" charset="-79"/>
                <a:cs typeface="Gill Sans" panose="020B0502020104020203" pitchFamily="34" charset="-79"/>
              </a:rPr>
              <a:t>22</a:t>
            </a:r>
            <a:r>
              <a:rPr lang="en-US" sz="2800" dirty="0">
                <a:solidFill>
                  <a:schemeClr val="tx1">
                    <a:lumMod val="65000"/>
                    <a:lumOff val="35000"/>
                  </a:schemeClr>
                </a:solidFill>
                <a:latin typeface="Gill Sans" panose="020B0502020104020203" pitchFamily="34" charset="-79"/>
                <a:cs typeface="Gill Sans" panose="020B0502020104020203" pitchFamily="34" charset="-79"/>
              </a:rPr>
              <a:t> N m seismic moment</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p:txBody>
      </p:sp>
      <p:pic>
        <p:nvPicPr>
          <p:cNvPr id="2" name="Picture 1">
            <a:extLst>
              <a:ext uri="{FF2B5EF4-FFF2-40B4-BE49-F238E27FC236}">
                <a16:creationId xmlns:a16="http://schemas.microsoft.com/office/drawing/2014/main" id="{2F02B2CA-FDC3-F640-A36A-49CE85EEC72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8967019" y="904567"/>
            <a:ext cx="2585884" cy="5742039"/>
          </a:xfrm>
          <a:prstGeom prst="rect">
            <a:avLst/>
          </a:prstGeom>
        </p:spPr>
      </p:pic>
      <p:sp>
        <p:nvSpPr>
          <p:cNvPr id="3" name="Freeform 2">
            <a:extLst>
              <a:ext uri="{FF2B5EF4-FFF2-40B4-BE49-F238E27FC236}">
                <a16:creationId xmlns:a16="http://schemas.microsoft.com/office/drawing/2014/main" id="{92A75477-1E48-0B4A-9081-FCFE29E1CF5E}"/>
              </a:ext>
            </a:extLst>
          </p:cNvPr>
          <p:cNvSpPr/>
          <p:nvPr/>
        </p:nvSpPr>
        <p:spPr>
          <a:xfrm>
            <a:off x="9385443" y="1166117"/>
            <a:ext cx="1222624" cy="3118207"/>
          </a:xfrm>
          <a:custGeom>
            <a:avLst/>
            <a:gdLst>
              <a:gd name="connsiteX0" fmla="*/ 683231 w 1222624"/>
              <a:gd name="connsiteY0" fmla="*/ 1679825 h 3118207"/>
              <a:gd name="connsiteX1" fmla="*/ 585627 w 1222624"/>
              <a:gd name="connsiteY1" fmla="*/ 1340777 h 3118207"/>
              <a:gd name="connsiteX2" fmla="*/ 503433 w 1222624"/>
              <a:gd name="connsiteY2" fmla="*/ 1160980 h 3118207"/>
              <a:gd name="connsiteX3" fmla="*/ 364732 w 1222624"/>
              <a:gd name="connsiteY3" fmla="*/ 852755 h 3118207"/>
              <a:gd name="connsiteX4" fmla="*/ 236305 w 1222624"/>
              <a:gd name="connsiteY4" fmla="*/ 626723 h 3118207"/>
              <a:gd name="connsiteX5" fmla="*/ 123290 w 1222624"/>
              <a:gd name="connsiteY5" fmla="*/ 436652 h 3118207"/>
              <a:gd name="connsiteX6" fmla="*/ 25685 w 1222624"/>
              <a:gd name="connsiteY6" fmla="*/ 261991 h 3118207"/>
              <a:gd name="connsiteX7" fmla="*/ 25685 w 1222624"/>
              <a:gd name="connsiteY7" fmla="*/ 261991 h 3118207"/>
              <a:gd name="connsiteX8" fmla="*/ 0 w 1222624"/>
              <a:gd name="connsiteY8" fmla="*/ 159249 h 3118207"/>
              <a:gd name="connsiteX9" fmla="*/ 10274 w 1222624"/>
              <a:gd name="connsiteY9" fmla="*/ 118153 h 3118207"/>
              <a:gd name="connsiteX10" fmla="*/ 77056 w 1222624"/>
              <a:gd name="connsiteY10" fmla="*/ 35959 h 3118207"/>
              <a:gd name="connsiteX11" fmla="*/ 148975 w 1222624"/>
              <a:gd name="connsiteY11" fmla="*/ 0 h 3118207"/>
              <a:gd name="connsiteX12" fmla="*/ 220894 w 1222624"/>
              <a:gd name="connsiteY12" fmla="*/ 20548 h 3118207"/>
              <a:gd name="connsiteX13" fmla="*/ 323636 w 1222624"/>
              <a:gd name="connsiteY13" fmla="*/ 128427 h 3118207"/>
              <a:gd name="connsiteX14" fmla="*/ 431514 w 1222624"/>
              <a:gd name="connsiteY14" fmla="*/ 272265 h 3118207"/>
              <a:gd name="connsiteX15" fmla="*/ 585627 w 1222624"/>
              <a:gd name="connsiteY15" fmla="*/ 446926 h 3118207"/>
              <a:gd name="connsiteX16" fmla="*/ 744876 w 1222624"/>
              <a:gd name="connsiteY16" fmla="*/ 626723 h 3118207"/>
              <a:gd name="connsiteX17" fmla="*/ 898988 w 1222624"/>
              <a:gd name="connsiteY17" fmla="*/ 796247 h 3118207"/>
              <a:gd name="connsiteX18" fmla="*/ 1032553 w 1222624"/>
              <a:gd name="connsiteY18" fmla="*/ 976045 h 3118207"/>
              <a:gd name="connsiteX19" fmla="*/ 1119883 w 1222624"/>
              <a:gd name="connsiteY19" fmla="*/ 1135294 h 3118207"/>
              <a:gd name="connsiteX20" fmla="*/ 1160979 w 1222624"/>
              <a:gd name="connsiteY20" fmla="*/ 1263721 h 3118207"/>
              <a:gd name="connsiteX21" fmla="*/ 1181528 w 1222624"/>
              <a:gd name="connsiteY21" fmla="*/ 1433245 h 3118207"/>
              <a:gd name="connsiteX22" fmla="*/ 1196939 w 1222624"/>
              <a:gd name="connsiteY22" fmla="*/ 1587357 h 3118207"/>
              <a:gd name="connsiteX23" fmla="*/ 1202076 w 1222624"/>
              <a:gd name="connsiteY23" fmla="*/ 1756881 h 3118207"/>
              <a:gd name="connsiteX24" fmla="*/ 1181528 w 1222624"/>
              <a:gd name="connsiteY24" fmla="*/ 1880171 h 3118207"/>
              <a:gd name="connsiteX25" fmla="*/ 1171254 w 1222624"/>
              <a:gd name="connsiteY25" fmla="*/ 2224355 h 3118207"/>
              <a:gd name="connsiteX26" fmla="*/ 1171254 w 1222624"/>
              <a:gd name="connsiteY26" fmla="*/ 2491483 h 3118207"/>
              <a:gd name="connsiteX27" fmla="*/ 1166117 w 1222624"/>
              <a:gd name="connsiteY27" fmla="*/ 2830530 h 3118207"/>
              <a:gd name="connsiteX28" fmla="*/ 1176391 w 1222624"/>
              <a:gd name="connsiteY28" fmla="*/ 2974368 h 3118207"/>
              <a:gd name="connsiteX29" fmla="*/ 1207213 w 1222624"/>
              <a:gd name="connsiteY29" fmla="*/ 3020602 h 3118207"/>
              <a:gd name="connsiteX30" fmla="*/ 1222624 w 1222624"/>
              <a:gd name="connsiteY30" fmla="*/ 3077110 h 3118207"/>
              <a:gd name="connsiteX31" fmla="*/ 1202076 w 1222624"/>
              <a:gd name="connsiteY31" fmla="*/ 3102795 h 3118207"/>
              <a:gd name="connsiteX32" fmla="*/ 1166117 w 1222624"/>
              <a:gd name="connsiteY32" fmla="*/ 3118207 h 3118207"/>
              <a:gd name="connsiteX33" fmla="*/ 909263 w 1222624"/>
              <a:gd name="connsiteY33" fmla="*/ 3118207 h 3118207"/>
              <a:gd name="connsiteX34" fmla="*/ 878440 w 1222624"/>
              <a:gd name="connsiteY34" fmla="*/ 3077110 h 3118207"/>
              <a:gd name="connsiteX35" fmla="*/ 852755 w 1222624"/>
              <a:gd name="connsiteY35" fmla="*/ 3000054 h 3118207"/>
              <a:gd name="connsiteX36" fmla="*/ 842481 w 1222624"/>
              <a:gd name="connsiteY36" fmla="*/ 2871627 h 3118207"/>
              <a:gd name="connsiteX37" fmla="*/ 837344 w 1222624"/>
              <a:gd name="connsiteY37" fmla="*/ 2604499 h 3118207"/>
              <a:gd name="connsiteX38" fmla="*/ 811658 w 1222624"/>
              <a:gd name="connsiteY38" fmla="*/ 2337371 h 3118207"/>
              <a:gd name="connsiteX39" fmla="*/ 775699 w 1222624"/>
              <a:gd name="connsiteY39" fmla="*/ 2095928 h 3118207"/>
              <a:gd name="connsiteX40" fmla="*/ 744876 w 1222624"/>
              <a:gd name="connsiteY40" fmla="*/ 1890445 h 3118207"/>
              <a:gd name="connsiteX41" fmla="*/ 683231 w 1222624"/>
              <a:gd name="connsiteY41" fmla="*/ 1679825 h 31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22624" h="3118207">
                <a:moveTo>
                  <a:pt x="683231" y="1679825"/>
                </a:moveTo>
                <a:lnTo>
                  <a:pt x="585627" y="1340777"/>
                </a:lnTo>
                <a:lnTo>
                  <a:pt x="503433" y="1160980"/>
                </a:lnTo>
                <a:lnTo>
                  <a:pt x="364732" y="852755"/>
                </a:lnTo>
                <a:lnTo>
                  <a:pt x="236305" y="626723"/>
                </a:lnTo>
                <a:lnTo>
                  <a:pt x="123290" y="436652"/>
                </a:lnTo>
                <a:lnTo>
                  <a:pt x="25685" y="261991"/>
                </a:lnTo>
                <a:lnTo>
                  <a:pt x="25685" y="261991"/>
                </a:lnTo>
                <a:lnTo>
                  <a:pt x="0" y="159249"/>
                </a:lnTo>
                <a:lnTo>
                  <a:pt x="10274" y="118153"/>
                </a:lnTo>
                <a:lnTo>
                  <a:pt x="77056" y="35959"/>
                </a:lnTo>
                <a:lnTo>
                  <a:pt x="148975" y="0"/>
                </a:lnTo>
                <a:lnTo>
                  <a:pt x="220894" y="20548"/>
                </a:lnTo>
                <a:lnTo>
                  <a:pt x="323636" y="128427"/>
                </a:lnTo>
                <a:lnTo>
                  <a:pt x="431514" y="272265"/>
                </a:lnTo>
                <a:lnTo>
                  <a:pt x="585627" y="446926"/>
                </a:lnTo>
                <a:lnTo>
                  <a:pt x="744876" y="626723"/>
                </a:lnTo>
                <a:lnTo>
                  <a:pt x="898988" y="796247"/>
                </a:lnTo>
                <a:lnTo>
                  <a:pt x="1032553" y="976045"/>
                </a:lnTo>
                <a:lnTo>
                  <a:pt x="1119883" y="1135294"/>
                </a:lnTo>
                <a:lnTo>
                  <a:pt x="1160979" y="1263721"/>
                </a:lnTo>
                <a:lnTo>
                  <a:pt x="1181528" y="1433245"/>
                </a:lnTo>
                <a:lnTo>
                  <a:pt x="1196939" y="1587357"/>
                </a:lnTo>
                <a:lnTo>
                  <a:pt x="1202076" y="1756881"/>
                </a:lnTo>
                <a:lnTo>
                  <a:pt x="1181528" y="1880171"/>
                </a:lnTo>
                <a:lnTo>
                  <a:pt x="1171254" y="2224355"/>
                </a:lnTo>
                <a:lnTo>
                  <a:pt x="1171254" y="2491483"/>
                </a:lnTo>
                <a:cubicBezTo>
                  <a:pt x="1169542" y="2604499"/>
                  <a:pt x="1167829" y="2717514"/>
                  <a:pt x="1166117" y="2830530"/>
                </a:cubicBezTo>
                <a:lnTo>
                  <a:pt x="1176391" y="2974368"/>
                </a:lnTo>
                <a:lnTo>
                  <a:pt x="1207213" y="3020602"/>
                </a:lnTo>
                <a:lnTo>
                  <a:pt x="1222624" y="3077110"/>
                </a:lnTo>
                <a:lnTo>
                  <a:pt x="1202076" y="3102795"/>
                </a:lnTo>
                <a:lnTo>
                  <a:pt x="1166117" y="3118207"/>
                </a:lnTo>
                <a:lnTo>
                  <a:pt x="909263" y="3118207"/>
                </a:lnTo>
                <a:lnTo>
                  <a:pt x="878440" y="3077110"/>
                </a:lnTo>
                <a:lnTo>
                  <a:pt x="852755" y="3000054"/>
                </a:lnTo>
                <a:lnTo>
                  <a:pt x="842481" y="2871627"/>
                </a:lnTo>
                <a:cubicBezTo>
                  <a:pt x="840769" y="2782584"/>
                  <a:pt x="839056" y="2693542"/>
                  <a:pt x="837344" y="2604499"/>
                </a:cubicBezTo>
                <a:lnTo>
                  <a:pt x="811658" y="2337371"/>
                </a:lnTo>
                <a:lnTo>
                  <a:pt x="775699" y="2095928"/>
                </a:lnTo>
                <a:lnTo>
                  <a:pt x="744876" y="1890445"/>
                </a:lnTo>
                <a:lnTo>
                  <a:pt x="683231" y="1679825"/>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1AFDEC47-E519-CB4F-A887-3C2147A90F4D}"/>
              </a:ext>
            </a:extLst>
          </p:cNvPr>
          <p:cNvSpPr/>
          <p:nvPr/>
        </p:nvSpPr>
        <p:spPr>
          <a:xfrm>
            <a:off x="9354620" y="868166"/>
            <a:ext cx="1818526" cy="3462391"/>
          </a:xfrm>
          <a:custGeom>
            <a:avLst/>
            <a:gdLst>
              <a:gd name="connsiteX0" fmla="*/ 924674 w 1818526"/>
              <a:gd name="connsiteY0" fmla="*/ 1027416 h 3462391"/>
              <a:gd name="connsiteX1" fmla="*/ 626724 w 1818526"/>
              <a:gd name="connsiteY1" fmla="*/ 734603 h 3462391"/>
              <a:gd name="connsiteX2" fmla="*/ 395555 w 1818526"/>
              <a:gd name="connsiteY2" fmla="*/ 467474 h 3462391"/>
              <a:gd name="connsiteX3" fmla="*/ 215758 w 1818526"/>
              <a:gd name="connsiteY3" fmla="*/ 256854 h 3462391"/>
              <a:gd name="connsiteX4" fmla="*/ 169524 w 1818526"/>
              <a:gd name="connsiteY4" fmla="*/ 241443 h 3462391"/>
              <a:gd name="connsiteX5" fmla="*/ 113016 w 1818526"/>
              <a:gd name="connsiteY5" fmla="*/ 256854 h 3462391"/>
              <a:gd name="connsiteX6" fmla="*/ 56508 w 1818526"/>
              <a:gd name="connsiteY6" fmla="*/ 267128 h 3462391"/>
              <a:gd name="connsiteX7" fmla="*/ 15411 w 1818526"/>
              <a:gd name="connsiteY7" fmla="*/ 251717 h 3462391"/>
              <a:gd name="connsiteX8" fmla="*/ 15411 w 1818526"/>
              <a:gd name="connsiteY8" fmla="*/ 251717 h 3462391"/>
              <a:gd name="connsiteX9" fmla="*/ 0 w 1818526"/>
              <a:gd name="connsiteY9" fmla="*/ 169524 h 3462391"/>
              <a:gd name="connsiteX10" fmla="*/ 30823 w 1818526"/>
              <a:gd name="connsiteY10" fmla="*/ 107879 h 3462391"/>
              <a:gd name="connsiteX11" fmla="*/ 97605 w 1818526"/>
              <a:gd name="connsiteY11" fmla="*/ 46234 h 3462391"/>
              <a:gd name="connsiteX12" fmla="*/ 215758 w 1818526"/>
              <a:gd name="connsiteY12" fmla="*/ 5137 h 3462391"/>
              <a:gd name="connsiteX13" fmla="*/ 344184 w 1818526"/>
              <a:gd name="connsiteY13" fmla="*/ 0 h 3462391"/>
              <a:gd name="connsiteX14" fmla="*/ 467474 w 1818526"/>
              <a:gd name="connsiteY14" fmla="*/ 10274 h 3462391"/>
              <a:gd name="connsiteX15" fmla="*/ 544531 w 1818526"/>
              <a:gd name="connsiteY15" fmla="*/ 46234 h 3462391"/>
              <a:gd name="connsiteX16" fmla="*/ 785973 w 1818526"/>
              <a:gd name="connsiteY16" fmla="*/ 195209 h 3462391"/>
              <a:gd name="connsiteX17" fmla="*/ 1037690 w 1818526"/>
              <a:gd name="connsiteY17" fmla="*/ 380144 h 3462391"/>
              <a:gd name="connsiteX18" fmla="*/ 1268859 w 1818526"/>
              <a:gd name="connsiteY18" fmla="*/ 554805 h 3462391"/>
              <a:gd name="connsiteX19" fmla="*/ 1422971 w 1818526"/>
              <a:gd name="connsiteY19" fmla="*/ 698643 h 3462391"/>
              <a:gd name="connsiteX20" fmla="*/ 1577083 w 1818526"/>
              <a:gd name="connsiteY20" fmla="*/ 852755 h 3462391"/>
              <a:gd name="connsiteX21" fmla="*/ 1695236 w 1818526"/>
              <a:gd name="connsiteY21" fmla="*/ 1022279 h 3462391"/>
              <a:gd name="connsiteX22" fmla="*/ 1772292 w 1818526"/>
              <a:gd name="connsiteY22" fmla="*/ 1222625 h 3462391"/>
              <a:gd name="connsiteX23" fmla="*/ 1813389 w 1818526"/>
              <a:gd name="connsiteY23" fmla="*/ 1428108 h 3462391"/>
              <a:gd name="connsiteX24" fmla="*/ 1818526 w 1818526"/>
              <a:gd name="connsiteY24" fmla="*/ 1705510 h 3462391"/>
              <a:gd name="connsiteX25" fmla="*/ 1797978 w 1818526"/>
              <a:gd name="connsiteY25" fmla="*/ 1910994 h 3462391"/>
              <a:gd name="connsiteX26" fmla="*/ 1756881 w 1818526"/>
              <a:gd name="connsiteY26" fmla="*/ 2157573 h 3462391"/>
              <a:gd name="connsiteX27" fmla="*/ 1726059 w 1818526"/>
              <a:gd name="connsiteY27" fmla="*/ 2383605 h 3462391"/>
              <a:gd name="connsiteX28" fmla="*/ 1690099 w 1818526"/>
              <a:gd name="connsiteY28" fmla="*/ 2635322 h 3462391"/>
              <a:gd name="connsiteX29" fmla="*/ 1659277 w 1818526"/>
              <a:gd name="connsiteY29" fmla="*/ 2902450 h 3462391"/>
              <a:gd name="connsiteX30" fmla="*/ 1643865 w 1818526"/>
              <a:gd name="connsiteY30" fmla="*/ 3061699 h 3462391"/>
              <a:gd name="connsiteX31" fmla="*/ 1607906 w 1818526"/>
              <a:gd name="connsiteY31" fmla="*/ 3267182 h 3462391"/>
              <a:gd name="connsiteX32" fmla="*/ 1551398 w 1818526"/>
              <a:gd name="connsiteY32" fmla="*/ 3380198 h 3462391"/>
              <a:gd name="connsiteX33" fmla="*/ 1494890 w 1818526"/>
              <a:gd name="connsiteY33" fmla="*/ 3436706 h 3462391"/>
              <a:gd name="connsiteX34" fmla="*/ 1438382 w 1818526"/>
              <a:gd name="connsiteY34" fmla="*/ 3462391 h 3462391"/>
              <a:gd name="connsiteX35" fmla="*/ 1438382 w 1818526"/>
              <a:gd name="connsiteY35" fmla="*/ 3462391 h 3462391"/>
              <a:gd name="connsiteX36" fmla="*/ 1356189 w 1818526"/>
              <a:gd name="connsiteY36" fmla="*/ 3416158 h 3462391"/>
              <a:gd name="connsiteX37" fmla="*/ 1309955 w 1818526"/>
              <a:gd name="connsiteY37" fmla="*/ 3359650 h 3462391"/>
              <a:gd name="connsiteX38" fmla="*/ 1268859 w 1818526"/>
              <a:gd name="connsiteY38" fmla="*/ 3308279 h 3462391"/>
              <a:gd name="connsiteX39" fmla="*/ 1238036 w 1818526"/>
              <a:gd name="connsiteY39" fmla="*/ 3251771 h 3462391"/>
              <a:gd name="connsiteX40" fmla="*/ 1227762 w 1818526"/>
              <a:gd name="connsiteY40" fmla="*/ 3184989 h 3462391"/>
              <a:gd name="connsiteX41" fmla="*/ 1222625 w 1818526"/>
              <a:gd name="connsiteY41" fmla="*/ 3056562 h 3462391"/>
              <a:gd name="connsiteX42" fmla="*/ 1222625 w 1818526"/>
              <a:gd name="connsiteY42" fmla="*/ 2851079 h 3462391"/>
              <a:gd name="connsiteX43" fmla="*/ 1238036 w 1818526"/>
              <a:gd name="connsiteY43" fmla="*/ 2681555 h 3462391"/>
              <a:gd name="connsiteX44" fmla="*/ 1238036 w 1818526"/>
              <a:gd name="connsiteY44" fmla="*/ 2506895 h 3462391"/>
              <a:gd name="connsiteX45" fmla="*/ 1238036 w 1818526"/>
              <a:gd name="connsiteY45" fmla="*/ 2388742 h 3462391"/>
              <a:gd name="connsiteX46" fmla="*/ 1248310 w 1818526"/>
              <a:gd name="connsiteY46" fmla="*/ 2188396 h 3462391"/>
              <a:gd name="connsiteX47" fmla="*/ 1263722 w 1818526"/>
              <a:gd name="connsiteY47" fmla="*/ 2054832 h 3462391"/>
              <a:gd name="connsiteX48" fmla="*/ 1268859 w 1818526"/>
              <a:gd name="connsiteY48" fmla="*/ 1926405 h 3462391"/>
              <a:gd name="connsiteX49" fmla="*/ 1253447 w 1818526"/>
              <a:gd name="connsiteY49" fmla="*/ 1726059 h 3462391"/>
              <a:gd name="connsiteX50" fmla="*/ 1217488 w 1818526"/>
              <a:gd name="connsiteY50" fmla="*/ 1541124 h 3462391"/>
              <a:gd name="connsiteX51" fmla="*/ 1186665 w 1818526"/>
              <a:gd name="connsiteY51" fmla="*/ 1392149 h 3462391"/>
              <a:gd name="connsiteX52" fmla="*/ 1125020 w 1818526"/>
              <a:gd name="connsiteY52" fmla="*/ 1299681 h 3462391"/>
              <a:gd name="connsiteX53" fmla="*/ 1047964 w 1818526"/>
              <a:gd name="connsiteY53" fmla="*/ 1207214 h 3462391"/>
              <a:gd name="connsiteX54" fmla="*/ 924674 w 1818526"/>
              <a:gd name="connsiteY54" fmla="*/ 1027416 h 34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18526" h="3462391">
                <a:moveTo>
                  <a:pt x="924674" y="1027416"/>
                </a:moveTo>
                <a:lnTo>
                  <a:pt x="626724" y="734603"/>
                </a:lnTo>
                <a:lnTo>
                  <a:pt x="395555" y="467474"/>
                </a:lnTo>
                <a:lnTo>
                  <a:pt x="215758" y="256854"/>
                </a:lnTo>
                <a:lnTo>
                  <a:pt x="169524" y="241443"/>
                </a:lnTo>
                <a:lnTo>
                  <a:pt x="113016" y="256854"/>
                </a:lnTo>
                <a:lnTo>
                  <a:pt x="56508" y="267128"/>
                </a:lnTo>
                <a:lnTo>
                  <a:pt x="15411" y="251717"/>
                </a:lnTo>
                <a:lnTo>
                  <a:pt x="15411" y="251717"/>
                </a:lnTo>
                <a:lnTo>
                  <a:pt x="0" y="169524"/>
                </a:lnTo>
                <a:lnTo>
                  <a:pt x="30823" y="107879"/>
                </a:lnTo>
                <a:lnTo>
                  <a:pt x="97605" y="46234"/>
                </a:lnTo>
                <a:lnTo>
                  <a:pt x="215758" y="5137"/>
                </a:lnTo>
                <a:lnTo>
                  <a:pt x="344184" y="0"/>
                </a:lnTo>
                <a:lnTo>
                  <a:pt x="467474" y="10274"/>
                </a:lnTo>
                <a:lnTo>
                  <a:pt x="544531" y="46234"/>
                </a:lnTo>
                <a:lnTo>
                  <a:pt x="785973" y="195209"/>
                </a:lnTo>
                <a:lnTo>
                  <a:pt x="1037690" y="380144"/>
                </a:lnTo>
                <a:lnTo>
                  <a:pt x="1268859" y="554805"/>
                </a:lnTo>
                <a:lnTo>
                  <a:pt x="1422971" y="698643"/>
                </a:lnTo>
                <a:lnTo>
                  <a:pt x="1577083" y="852755"/>
                </a:lnTo>
                <a:lnTo>
                  <a:pt x="1695236" y="1022279"/>
                </a:lnTo>
                <a:lnTo>
                  <a:pt x="1772292" y="1222625"/>
                </a:lnTo>
                <a:lnTo>
                  <a:pt x="1813389" y="1428108"/>
                </a:lnTo>
                <a:cubicBezTo>
                  <a:pt x="1815101" y="1520575"/>
                  <a:pt x="1816814" y="1613043"/>
                  <a:pt x="1818526" y="1705510"/>
                </a:cubicBezTo>
                <a:lnTo>
                  <a:pt x="1797978" y="1910994"/>
                </a:lnTo>
                <a:lnTo>
                  <a:pt x="1756881" y="2157573"/>
                </a:lnTo>
                <a:lnTo>
                  <a:pt x="1726059" y="2383605"/>
                </a:lnTo>
                <a:lnTo>
                  <a:pt x="1690099" y="2635322"/>
                </a:lnTo>
                <a:lnTo>
                  <a:pt x="1659277" y="2902450"/>
                </a:lnTo>
                <a:lnTo>
                  <a:pt x="1643865" y="3061699"/>
                </a:lnTo>
                <a:lnTo>
                  <a:pt x="1607906" y="3267182"/>
                </a:lnTo>
                <a:lnTo>
                  <a:pt x="1551398" y="3380198"/>
                </a:lnTo>
                <a:lnTo>
                  <a:pt x="1494890" y="3436706"/>
                </a:lnTo>
                <a:lnTo>
                  <a:pt x="1438382" y="3462391"/>
                </a:lnTo>
                <a:lnTo>
                  <a:pt x="1438382" y="3462391"/>
                </a:lnTo>
                <a:lnTo>
                  <a:pt x="1356189" y="3416158"/>
                </a:lnTo>
                <a:lnTo>
                  <a:pt x="1309955" y="3359650"/>
                </a:lnTo>
                <a:lnTo>
                  <a:pt x="1268859" y="3308279"/>
                </a:lnTo>
                <a:lnTo>
                  <a:pt x="1238036" y="3251771"/>
                </a:lnTo>
                <a:lnTo>
                  <a:pt x="1227762" y="3184989"/>
                </a:lnTo>
                <a:lnTo>
                  <a:pt x="1222625" y="3056562"/>
                </a:lnTo>
                <a:lnTo>
                  <a:pt x="1222625" y="2851079"/>
                </a:lnTo>
                <a:lnTo>
                  <a:pt x="1238036" y="2681555"/>
                </a:lnTo>
                <a:lnTo>
                  <a:pt x="1238036" y="2506895"/>
                </a:lnTo>
                <a:lnTo>
                  <a:pt x="1238036" y="2388742"/>
                </a:lnTo>
                <a:lnTo>
                  <a:pt x="1248310" y="2188396"/>
                </a:lnTo>
                <a:lnTo>
                  <a:pt x="1263722" y="2054832"/>
                </a:lnTo>
                <a:lnTo>
                  <a:pt x="1268859" y="1926405"/>
                </a:lnTo>
                <a:lnTo>
                  <a:pt x="1253447" y="1726059"/>
                </a:lnTo>
                <a:lnTo>
                  <a:pt x="1217488" y="1541124"/>
                </a:lnTo>
                <a:lnTo>
                  <a:pt x="1186665" y="1392149"/>
                </a:lnTo>
                <a:lnTo>
                  <a:pt x="1125020" y="1299681"/>
                </a:lnTo>
                <a:lnTo>
                  <a:pt x="1047964" y="1207214"/>
                </a:lnTo>
                <a:lnTo>
                  <a:pt x="924674" y="1027416"/>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F0A9AFB-1FB0-EA4C-A3F8-790AE2F792E5}"/>
              </a:ext>
            </a:extLst>
          </p:cNvPr>
          <p:cNvSpPr/>
          <p:nvPr/>
        </p:nvSpPr>
        <p:spPr>
          <a:xfrm>
            <a:off x="6816147" y="6017283"/>
            <a:ext cx="1900392" cy="369332"/>
          </a:xfrm>
          <a:prstGeom prst="rect">
            <a:avLst/>
          </a:prstGeom>
        </p:spPr>
        <p:txBody>
          <a:bodyPr wrap="none">
            <a:spAutoFit/>
          </a:bodyPr>
          <a:lstStyle/>
          <a:p>
            <a:r>
              <a:rPr lang="en-US" dirty="0" err="1">
                <a:solidFill>
                  <a:schemeClr val="tx1">
                    <a:lumMod val="65000"/>
                    <a:lumOff val="35000"/>
                  </a:schemeClr>
                </a:solidFill>
                <a:latin typeface="Gill Sans" panose="020B0502020104020203" pitchFamily="34" charset="-79"/>
                <a:cs typeface="Gill Sans" panose="020B0502020104020203" pitchFamily="34" charset="-79"/>
              </a:rPr>
              <a:t>Satake</a:t>
            </a:r>
            <a:r>
              <a:rPr lang="en-US" dirty="0">
                <a:solidFill>
                  <a:schemeClr val="tx1">
                    <a:lumMod val="65000"/>
                    <a:lumOff val="35000"/>
                  </a:schemeClr>
                </a:solidFill>
                <a:latin typeface="Gill Sans" panose="020B0502020104020203" pitchFamily="34" charset="-79"/>
                <a:cs typeface="Gill Sans" panose="020B0502020104020203" pitchFamily="34" charset="-79"/>
              </a:rPr>
              <a:t> et al., 2003</a:t>
            </a:r>
            <a:endParaRPr lang="en-US" dirty="0">
              <a:solidFill>
                <a:schemeClr val="tx1">
                  <a:lumMod val="65000"/>
                  <a:lumOff val="35000"/>
                </a:schemeClr>
              </a:solidFill>
            </a:endParaRPr>
          </a:p>
        </p:txBody>
      </p:sp>
      <p:pic>
        <p:nvPicPr>
          <p:cNvPr id="13" name="Picture 12">
            <a:extLst>
              <a:ext uri="{FF2B5EF4-FFF2-40B4-BE49-F238E27FC236}">
                <a16:creationId xmlns:a16="http://schemas.microsoft.com/office/drawing/2014/main" id="{C8435469-626F-3F4A-BE27-312B076FDE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3781" y="4086883"/>
            <a:ext cx="4710266" cy="1930400"/>
          </a:xfrm>
          <a:prstGeom prst="rect">
            <a:avLst/>
          </a:prstGeom>
        </p:spPr>
      </p:pic>
      <p:sp>
        <p:nvSpPr>
          <p:cNvPr id="16" name="Rectangle 15">
            <a:extLst>
              <a:ext uri="{FF2B5EF4-FFF2-40B4-BE49-F238E27FC236}">
                <a16:creationId xmlns:a16="http://schemas.microsoft.com/office/drawing/2014/main" id="{45E78087-9A5D-6747-A3AD-CF5077B20995}"/>
              </a:ext>
            </a:extLst>
          </p:cNvPr>
          <p:cNvSpPr/>
          <p:nvPr/>
        </p:nvSpPr>
        <p:spPr>
          <a:xfrm>
            <a:off x="6787782" y="5132759"/>
            <a:ext cx="51854" cy="86020"/>
          </a:xfrm>
          <a:prstGeom prst="rect">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8986DDD2-F2A8-4E4C-821D-C13C9BCA662E}"/>
              </a:ext>
            </a:extLst>
          </p:cNvPr>
          <p:cNvSpPr/>
          <p:nvPr/>
        </p:nvSpPr>
        <p:spPr>
          <a:xfrm>
            <a:off x="4738255" y="4333702"/>
            <a:ext cx="3967941" cy="1047403"/>
          </a:xfrm>
          <a:custGeom>
            <a:avLst/>
            <a:gdLst>
              <a:gd name="connsiteX0" fmla="*/ 0 w 3967941"/>
              <a:gd name="connsiteY0" fmla="*/ 737062 h 1047403"/>
              <a:gd name="connsiteX1" fmla="*/ 144087 w 3967941"/>
              <a:gd name="connsiteY1" fmla="*/ 731520 h 1047403"/>
              <a:gd name="connsiteX2" fmla="*/ 304800 w 3967941"/>
              <a:gd name="connsiteY2" fmla="*/ 703811 h 1047403"/>
              <a:gd name="connsiteX3" fmla="*/ 360218 w 3967941"/>
              <a:gd name="connsiteY3" fmla="*/ 670560 h 1047403"/>
              <a:gd name="connsiteX4" fmla="*/ 426720 w 3967941"/>
              <a:gd name="connsiteY4" fmla="*/ 592974 h 1047403"/>
              <a:gd name="connsiteX5" fmla="*/ 459970 w 3967941"/>
              <a:gd name="connsiteY5" fmla="*/ 504305 h 1047403"/>
              <a:gd name="connsiteX6" fmla="*/ 509847 w 3967941"/>
              <a:gd name="connsiteY6" fmla="*/ 0 h 1047403"/>
              <a:gd name="connsiteX7" fmla="*/ 581890 w 3967941"/>
              <a:gd name="connsiteY7" fmla="*/ 16625 h 1047403"/>
              <a:gd name="connsiteX8" fmla="*/ 653934 w 3967941"/>
              <a:gd name="connsiteY8" fmla="*/ 338051 h 1047403"/>
              <a:gd name="connsiteX9" fmla="*/ 687185 w 3967941"/>
              <a:gd name="connsiteY9" fmla="*/ 382385 h 1047403"/>
              <a:gd name="connsiteX10" fmla="*/ 753687 w 3967941"/>
              <a:gd name="connsiteY10" fmla="*/ 421178 h 1047403"/>
              <a:gd name="connsiteX11" fmla="*/ 842356 w 3967941"/>
              <a:gd name="connsiteY11" fmla="*/ 437803 h 1047403"/>
              <a:gd name="connsiteX12" fmla="*/ 1041861 w 3967941"/>
              <a:gd name="connsiteY12" fmla="*/ 437803 h 1047403"/>
              <a:gd name="connsiteX13" fmla="*/ 1219200 w 3967941"/>
              <a:gd name="connsiteY13" fmla="*/ 437803 h 1047403"/>
              <a:gd name="connsiteX14" fmla="*/ 1341120 w 3967941"/>
              <a:gd name="connsiteY14" fmla="*/ 471054 h 1047403"/>
              <a:gd name="connsiteX15" fmla="*/ 1485207 w 3967941"/>
              <a:gd name="connsiteY15" fmla="*/ 548640 h 1047403"/>
              <a:gd name="connsiteX16" fmla="*/ 1557250 w 3967941"/>
              <a:gd name="connsiteY16" fmla="*/ 637309 h 1047403"/>
              <a:gd name="connsiteX17" fmla="*/ 1640378 w 3967941"/>
              <a:gd name="connsiteY17" fmla="*/ 753687 h 1047403"/>
              <a:gd name="connsiteX18" fmla="*/ 1729047 w 3967941"/>
              <a:gd name="connsiteY18" fmla="*/ 853440 h 1047403"/>
              <a:gd name="connsiteX19" fmla="*/ 1850967 w 3967941"/>
              <a:gd name="connsiteY19" fmla="*/ 936567 h 1047403"/>
              <a:gd name="connsiteX20" fmla="*/ 1995054 w 3967941"/>
              <a:gd name="connsiteY20" fmla="*/ 1003069 h 1047403"/>
              <a:gd name="connsiteX21" fmla="*/ 2111432 w 3967941"/>
              <a:gd name="connsiteY21" fmla="*/ 1041862 h 1047403"/>
              <a:gd name="connsiteX22" fmla="*/ 2183476 w 3967941"/>
              <a:gd name="connsiteY22" fmla="*/ 1047403 h 1047403"/>
              <a:gd name="connsiteX23" fmla="*/ 2299854 w 3967941"/>
              <a:gd name="connsiteY23" fmla="*/ 1030778 h 1047403"/>
              <a:gd name="connsiteX24" fmla="*/ 2443941 w 3967941"/>
              <a:gd name="connsiteY24" fmla="*/ 964276 h 1047403"/>
              <a:gd name="connsiteX25" fmla="*/ 2593570 w 3967941"/>
              <a:gd name="connsiteY25" fmla="*/ 886691 h 1047403"/>
              <a:gd name="connsiteX26" fmla="*/ 2687781 w 3967941"/>
              <a:gd name="connsiteY26" fmla="*/ 847898 h 1047403"/>
              <a:gd name="connsiteX27" fmla="*/ 2820785 w 3967941"/>
              <a:gd name="connsiteY27" fmla="*/ 820189 h 1047403"/>
              <a:gd name="connsiteX28" fmla="*/ 3036916 w 3967941"/>
              <a:gd name="connsiteY28" fmla="*/ 792480 h 1047403"/>
              <a:gd name="connsiteX29" fmla="*/ 3219796 w 3967941"/>
              <a:gd name="connsiteY29" fmla="*/ 781396 h 1047403"/>
              <a:gd name="connsiteX30" fmla="*/ 3829396 w 3967941"/>
              <a:gd name="connsiteY30" fmla="*/ 770313 h 1047403"/>
              <a:gd name="connsiteX31" fmla="*/ 3967941 w 3967941"/>
              <a:gd name="connsiteY31" fmla="*/ 759229 h 10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67941" h="1047403">
                <a:moveTo>
                  <a:pt x="0" y="737062"/>
                </a:moveTo>
                <a:lnTo>
                  <a:pt x="144087" y="731520"/>
                </a:lnTo>
                <a:lnTo>
                  <a:pt x="304800" y="703811"/>
                </a:lnTo>
                <a:lnTo>
                  <a:pt x="360218" y="670560"/>
                </a:lnTo>
                <a:lnTo>
                  <a:pt x="426720" y="592974"/>
                </a:lnTo>
                <a:lnTo>
                  <a:pt x="459970" y="504305"/>
                </a:lnTo>
                <a:lnTo>
                  <a:pt x="509847" y="0"/>
                </a:lnTo>
                <a:lnTo>
                  <a:pt x="581890" y="16625"/>
                </a:lnTo>
                <a:lnTo>
                  <a:pt x="653934" y="338051"/>
                </a:lnTo>
                <a:lnTo>
                  <a:pt x="687185" y="382385"/>
                </a:lnTo>
                <a:lnTo>
                  <a:pt x="753687" y="421178"/>
                </a:lnTo>
                <a:lnTo>
                  <a:pt x="842356" y="437803"/>
                </a:lnTo>
                <a:lnTo>
                  <a:pt x="1041861" y="437803"/>
                </a:lnTo>
                <a:lnTo>
                  <a:pt x="1219200" y="437803"/>
                </a:lnTo>
                <a:lnTo>
                  <a:pt x="1341120" y="471054"/>
                </a:lnTo>
                <a:lnTo>
                  <a:pt x="1485207" y="548640"/>
                </a:lnTo>
                <a:lnTo>
                  <a:pt x="1557250" y="637309"/>
                </a:lnTo>
                <a:lnTo>
                  <a:pt x="1640378" y="753687"/>
                </a:lnTo>
                <a:lnTo>
                  <a:pt x="1729047" y="853440"/>
                </a:lnTo>
                <a:lnTo>
                  <a:pt x="1850967" y="936567"/>
                </a:lnTo>
                <a:lnTo>
                  <a:pt x="1995054" y="1003069"/>
                </a:lnTo>
                <a:lnTo>
                  <a:pt x="2111432" y="1041862"/>
                </a:lnTo>
                <a:lnTo>
                  <a:pt x="2183476" y="1047403"/>
                </a:lnTo>
                <a:lnTo>
                  <a:pt x="2299854" y="1030778"/>
                </a:lnTo>
                <a:lnTo>
                  <a:pt x="2443941" y="964276"/>
                </a:lnTo>
                <a:lnTo>
                  <a:pt x="2593570" y="886691"/>
                </a:lnTo>
                <a:lnTo>
                  <a:pt x="2687781" y="847898"/>
                </a:lnTo>
                <a:lnTo>
                  <a:pt x="2820785" y="820189"/>
                </a:lnTo>
                <a:lnTo>
                  <a:pt x="3036916" y="792480"/>
                </a:lnTo>
                <a:lnTo>
                  <a:pt x="3219796" y="781396"/>
                </a:lnTo>
                <a:lnTo>
                  <a:pt x="3829396" y="770313"/>
                </a:lnTo>
                <a:lnTo>
                  <a:pt x="3967941" y="759229"/>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505CCEB-53F5-D24B-A78C-4DFDB79586EC}"/>
              </a:ext>
            </a:extLst>
          </p:cNvPr>
          <p:cNvCxnSpPr>
            <a:cxnSpLocks/>
          </p:cNvCxnSpPr>
          <p:nvPr/>
        </p:nvCxnSpPr>
        <p:spPr>
          <a:xfrm>
            <a:off x="10048352" y="2703007"/>
            <a:ext cx="14552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3D64F3B-08FA-E540-B6A1-7716F94BF228}"/>
              </a:ext>
            </a:extLst>
          </p:cNvPr>
          <p:cNvSpPr/>
          <p:nvPr/>
        </p:nvSpPr>
        <p:spPr>
          <a:xfrm>
            <a:off x="11503574" y="2518341"/>
            <a:ext cx="784830" cy="369332"/>
          </a:xfrm>
          <a:prstGeom prst="rect">
            <a:avLst/>
          </a:prstGeom>
        </p:spPr>
        <p:txBody>
          <a:bodyPr wrap="none">
            <a:spAutoFit/>
          </a:bodyPr>
          <a:lstStyle/>
          <a:p>
            <a:r>
              <a:rPr lang="en-US" dirty="0">
                <a:solidFill>
                  <a:srgbClr val="FFC000"/>
                </a:solidFill>
                <a:latin typeface="Gill Sans" panose="020B0502020104020203" pitchFamily="34" charset="-79"/>
                <a:cs typeface="Gill Sans" panose="020B0502020104020203" pitchFamily="34" charset="-79"/>
              </a:rPr>
              <a:t>Profile</a:t>
            </a:r>
            <a:endParaRPr lang="en-US" dirty="0">
              <a:solidFill>
                <a:srgbClr val="FFC000"/>
              </a:solidFill>
            </a:endParaRPr>
          </a:p>
        </p:txBody>
      </p:sp>
    </p:spTree>
    <p:extLst>
      <p:ext uri="{BB962C8B-B14F-4D97-AF65-F5344CB8AC3E}">
        <p14:creationId xmlns:p14="http://schemas.microsoft.com/office/powerpoint/2010/main" val="111703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199371" y="-363325"/>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1700 Cascadia slip models</a:t>
            </a:r>
          </a:p>
        </p:txBody>
      </p:sp>
      <p:pic>
        <p:nvPicPr>
          <p:cNvPr id="2" name="Picture 1">
            <a:extLst>
              <a:ext uri="{FF2B5EF4-FFF2-40B4-BE49-F238E27FC236}">
                <a16:creationId xmlns:a16="http://schemas.microsoft.com/office/drawing/2014/main" id="{8BDBEFC7-BDC1-E543-BAB4-5E8EFFEB69E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8947356" y="925507"/>
            <a:ext cx="2630948" cy="5732162"/>
          </a:xfrm>
          <a:prstGeom prst="rect">
            <a:avLst/>
          </a:prstGeom>
        </p:spPr>
      </p:pic>
      <p:sp>
        <p:nvSpPr>
          <p:cNvPr id="12" name="Freeform 11">
            <a:extLst>
              <a:ext uri="{FF2B5EF4-FFF2-40B4-BE49-F238E27FC236}">
                <a16:creationId xmlns:a16="http://schemas.microsoft.com/office/drawing/2014/main" id="{C3A35647-A047-0348-BB72-F743C2345403}"/>
              </a:ext>
            </a:extLst>
          </p:cNvPr>
          <p:cNvSpPr/>
          <p:nvPr/>
        </p:nvSpPr>
        <p:spPr>
          <a:xfrm>
            <a:off x="9402371" y="1174136"/>
            <a:ext cx="1388533" cy="5401733"/>
          </a:xfrm>
          <a:custGeom>
            <a:avLst/>
            <a:gdLst>
              <a:gd name="connsiteX0" fmla="*/ 0 w 1388533"/>
              <a:gd name="connsiteY0" fmla="*/ 160867 h 5401733"/>
              <a:gd name="connsiteX1" fmla="*/ 42333 w 1388533"/>
              <a:gd name="connsiteY1" fmla="*/ 59267 h 5401733"/>
              <a:gd name="connsiteX2" fmla="*/ 118533 w 1388533"/>
              <a:gd name="connsiteY2" fmla="*/ 0 h 5401733"/>
              <a:gd name="connsiteX3" fmla="*/ 186266 w 1388533"/>
              <a:gd name="connsiteY3" fmla="*/ 16933 h 5401733"/>
              <a:gd name="connsiteX4" fmla="*/ 355600 w 1388533"/>
              <a:gd name="connsiteY4" fmla="*/ 194733 h 5401733"/>
              <a:gd name="connsiteX5" fmla="*/ 533400 w 1388533"/>
              <a:gd name="connsiteY5" fmla="*/ 414867 h 5401733"/>
              <a:gd name="connsiteX6" fmla="*/ 711200 w 1388533"/>
              <a:gd name="connsiteY6" fmla="*/ 626533 h 5401733"/>
              <a:gd name="connsiteX7" fmla="*/ 905933 w 1388533"/>
              <a:gd name="connsiteY7" fmla="*/ 846667 h 5401733"/>
              <a:gd name="connsiteX8" fmla="*/ 1007533 w 1388533"/>
              <a:gd name="connsiteY8" fmla="*/ 982133 h 5401733"/>
              <a:gd name="connsiteX9" fmla="*/ 1058333 w 1388533"/>
              <a:gd name="connsiteY9" fmla="*/ 1092200 h 5401733"/>
              <a:gd name="connsiteX10" fmla="*/ 1092200 w 1388533"/>
              <a:gd name="connsiteY10" fmla="*/ 1227667 h 5401733"/>
              <a:gd name="connsiteX11" fmla="*/ 1134533 w 1388533"/>
              <a:gd name="connsiteY11" fmla="*/ 1405467 h 5401733"/>
              <a:gd name="connsiteX12" fmla="*/ 1151466 w 1388533"/>
              <a:gd name="connsiteY12" fmla="*/ 1608667 h 5401733"/>
              <a:gd name="connsiteX13" fmla="*/ 1126066 w 1388533"/>
              <a:gd name="connsiteY13" fmla="*/ 1845733 h 5401733"/>
              <a:gd name="connsiteX14" fmla="*/ 1126066 w 1388533"/>
              <a:gd name="connsiteY14" fmla="*/ 2159000 h 5401733"/>
              <a:gd name="connsiteX15" fmla="*/ 1117600 w 1388533"/>
              <a:gd name="connsiteY15" fmla="*/ 2709333 h 5401733"/>
              <a:gd name="connsiteX16" fmla="*/ 1109133 w 1388533"/>
              <a:gd name="connsiteY16" fmla="*/ 3200400 h 5401733"/>
              <a:gd name="connsiteX17" fmla="*/ 1109133 w 1388533"/>
              <a:gd name="connsiteY17" fmla="*/ 3708400 h 5401733"/>
              <a:gd name="connsiteX18" fmla="*/ 1117600 w 1388533"/>
              <a:gd name="connsiteY18" fmla="*/ 4047067 h 5401733"/>
              <a:gd name="connsiteX19" fmla="*/ 1159933 w 1388533"/>
              <a:gd name="connsiteY19" fmla="*/ 4512733 h 5401733"/>
              <a:gd name="connsiteX20" fmla="*/ 1227666 w 1388533"/>
              <a:gd name="connsiteY20" fmla="*/ 4842933 h 5401733"/>
              <a:gd name="connsiteX21" fmla="*/ 1303866 w 1388533"/>
              <a:gd name="connsiteY21" fmla="*/ 5164667 h 5401733"/>
              <a:gd name="connsiteX22" fmla="*/ 1380066 w 1388533"/>
              <a:gd name="connsiteY22" fmla="*/ 5325533 h 5401733"/>
              <a:gd name="connsiteX23" fmla="*/ 1388533 w 1388533"/>
              <a:gd name="connsiteY23" fmla="*/ 5359400 h 5401733"/>
              <a:gd name="connsiteX24" fmla="*/ 1388533 w 1388533"/>
              <a:gd name="connsiteY24" fmla="*/ 5367867 h 5401733"/>
              <a:gd name="connsiteX25" fmla="*/ 1320800 w 1388533"/>
              <a:gd name="connsiteY25" fmla="*/ 5401733 h 5401733"/>
              <a:gd name="connsiteX26" fmla="*/ 1219200 w 1388533"/>
              <a:gd name="connsiteY26" fmla="*/ 5401733 h 5401733"/>
              <a:gd name="connsiteX27" fmla="*/ 1219200 w 1388533"/>
              <a:gd name="connsiteY27" fmla="*/ 5401733 h 5401733"/>
              <a:gd name="connsiteX28" fmla="*/ 1117600 w 1388533"/>
              <a:gd name="connsiteY28" fmla="*/ 5334000 h 5401733"/>
              <a:gd name="connsiteX29" fmla="*/ 1066800 w 1388533"/>
              <a:gd name="connsiteY29" fmla="*/ 5215467 h 5401733"/>
              <a:gd name="connsiteX30" fmla="*/ 1016000 w 1388533"/>
              <a:gd name="connsiteY30" fmla="*/ 4995333 h 5401733"/>
              <a:gd name="connsiteX31" fmla="*/ 973666 w 1388533"/>
              <a:gd name="connsiteY31" fmla="*/ 4639733 h 5401733"/>
              <a:gd name="connsiteX32" fmla="*/ 939800 w 1388533"/>
              <a:gd name="connsiteY32" fmla="*/ 4419600 h 5401733"/>
              <a:gd name="connsiteX33" fmla="*/ 905933 w 1388533"/>
              <a:gd name="connsiteY33" fmla="*/ 4148667 h 5401733"/>
              <a:gd name="connsiteX34" fmla="*/ 889000 w 1388533"/>
              <a:gd name="connsiteY34" fmla="*/ 3801533 h 5401733"/>
              <a:gd name="connsiteX35" fmla="*/ 889000 w 1388533"/>
              <a:gd name="connsiteY35" fmla="*/ 3293533 h 5401733"/>
              <a:gd name="connsiteX36" fmla="*/ 872066 w 1388533"/>
              <a:gd name="connsiteY36" fmla="*/ 2904067 h 5401733"/>
              <a:gd name="connsiteX37" fmla="*/ 838200 w 1388533"/>
              <a:gd name="connsiteY37" fmla="*/ 2624667 h 5401733"/>
              <a:gd name="connsiteX38" fmla="*/ 812800 w 1388533"/>
              <a:gd name="connsiteY38" fmla="*/ 2302933 h 5401733"/>
              <a:gd name="connsiteX39" fmla="*/ 762000 w 1388533"/>
              <a:gd name="connsiteY39" fmla="*/ 1989667 h 5401733"/>
              <a:gd name="connsiteX40" fmla="*/ 694266 w 1388533"/>
              <a:gd name="connsiteY40" fmla="*/ 1625600 h 5401733"/>
              <a:gd name="connsiteX41" fmla="*/ 618066 w 1388533"/>
              <a:gd name="connsiteY41" fmla="*/ 1405467 h 5401733"/>
              <a:gd name="connsiteX42" fmla="*/ 474133 w 1388533"/>
              <a:gd name="connsiteY42" fmla="*/ 1041400 h 5401733"/>
              <a:gd name="connsiteX43" fmla="*/ 254000 w 1388533"/>
              <a:gd name="connsiteY43" fmla="*/ 618067 h 5401733"/>
              <a:gd name="connsiteX44" fmla="*/ 118533 w 1388533"/>
              <a:gd name="connsiteY44" fmla="*/ 389467 h 5401733"/>
              <a:gd name="connsiteX45" fmla="*/ 50800 w 1388533"/>
              <a:gd name="connsiteY45" fmla="*/ 254000 h 5401733"/>
              <a:gd name="connsiteX46" fmla="*/ 0 w 1388533"/>
              <a:gd name="connsiteY46" fmla="*/ 160867 h 540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8533" h="5401733">
                <a:moveTo>
                  <a:pt x="0" y="160867"/>
                </a:moveTo>
                <a:lnTo>
                  <a:pt x="42333" y="59267"/>
                </a:lnTo>
                <a:lnTo>
                  <a:pt x="118533" y="0"/>
                </a:lnTo>
                <a:lnTo>
                  <a:pt x="186266" y="16933"/>
                </a:lnTo>
                <a:lnTo>
                  <a:pt x="355600" y="194733"/>
                </a:lnTo>
                <a:lnTo>
                  <a:pt x="533400" y="414867"/>
                </a:lnTo>
                <a:lnTo>
                  <a:pt x="711200" y="626533"/>
                </a:lnTo>
                <a:lnTo>
                  <a:pt x="905933" y="846667"/>
                </a:lnTo>
                <a:lnTo>
                  <a:pt x="1007533" y="982133"/>
                </a:lnTo>
                <a:lnTo>
                  <a:pt x="1058333" y="1092200"/>
                </a:lnTo>
                <a:lnTo>
                  <a:pt x="1092200" y="1227667"/>
                </a:lnTo>
                <a:lnTo>
                  <a:pt x="1134533" y="1405467"/>
                </a:lnTo>
                <a:lnTo>
                  <a:pt x="1151466" y="1608667"/>
                </a:lnTo>
                <a:lnTo>
                  <a:pt x="1126066" y="1845733"/>
                </a:lnTo>
                <a:lnTo>
                  <a:pt x="1126066" y="2159000"/>
                </a:lnTo>
                <a:lnTo>
                  <a:pt x="1117600" y="2709333"/>
                </a:lnTo>
                <a:lnTo>
                  <a:pt x="1109133" y="3200400"/>
                </a:lnTo>
                <a:lnTo>
                  <a:pt x="1109133" y="3708400"/>
                </a:lnTo>
                <a:lnTo>
                  <a:pt x="1117600" y="4047067"/>
                </a:lnTo>
                <a:lnTo>
                  <a:pt x="1159933" y="4512733"/>
                </a:lnTo>
                <a:lnTo>
                  <a:pt x="1227666" y="4842933"/>
                </a:lnTo>
                <a:lnTo>
                  <a:pt x="1303866" y="5164667"/>
                </a:lnTo>
                <a:lnTo>
                  <a:pt x="1380066" y="5325533"/>
                </a:lnTo>
                <a:lnTo>
                  <a:pt x="1388533" y="5359400"/>
                </a:lnTo>
                <a:lnTo>
                  <a:pt x="1388533" y="5367867"/>
                </a:lnTo>
                <a:lnTo>
                  <a:pt x="1320800" y="5401733"/>
                </a:lnTo>
                <a:lnTo>
                  <a:pt x="1219200" y="5401733"/>
                </a:lnTo>
                <a:lnTo>
                  <a:pt x="1219200" y="5401733"/>
                </a:lnTo>
                <a:lnTo>
                  <a:pt x="1117600" y="5334000"/>
                </a:lnTo>
                <a:lnTo>
                  <a:pt x="1066800" y="5215467"/>
                </a:lnTo>
                <a:lnTo>
                  <a:pt x="1016000" y="4995333"/>
                </a:lnTo>
                <a:lnTo>
                  <a:pt x="973666" y="4639733"/>
                </a:lnTo>
                <a:lnTo>
                  <a:pt x="939800" y="4419600"/>
                </a:lnTo>
                <a:lnTo>
                  <a:pt x="905933" y="4148667"/>
                </a:lnTo>
                <a:lnTo>
                  <a:pt x="889000" y="3801533"/>
                </a:lnTo>
                <a:lnTo>
                  <a:pt x="889000" y="3293533"/>
                </a:lnTo>
                <a:lnTo>
                  <a:pt x="872066" y="2904067"/>
                </a:lnTo>
                <a:lnTo>
                  <a:pt x="838200" y="2624667"/>
                </a:lnTo>
                <a:lnTo>
                  <a:pt x="812800" y="2302933"/>
                </a:lnTo>
                <a:lnTo>
                  <a:pt x="762000" y="1989667"/>
                </a:lnTo>
                <a:lnTo>
                  <a:pt x="694266" y="1625600"/>
                </a:lnTo>
                <a:lnTo>
                  <a:pt x="618066" y="1405467"/>
                </a:lnTo>
                <a:lnTo>
                  <a:pt x="474133" y="1041400"/>
                </a:lnTo>
                <a:lnTo>
                  <a:pt x="254000" y="618067"/>
                </a:lnTo>
                <a:lnTo>
                  <a:pt x="118533" y="389467"/>
                </a:lnTo>
                <a:lnTo>
                  <a:pt x="50800" y="254000"/>
                </a:lnTo>
                <a:lnTo>
                  <a:pt x="0" y="160867"/>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F971698-8237-994E-8C0C-9215D31BB12E}"/>
              </a:ext>
            </a:extLst>
          </p:cNvPr>
          <p:cNvSpPr/>
          <p:nvPr/>
        </p:nvSpPr>
        <p:spPr>
          <a:xfrm>
            <a:off x="9580171" y="962469"/>
            <a:ext cx="1498600" cy="5604934"/>
          </a:xfrm>
          <a:custGeom>
            <a:avLst/>
            <a:gdLst>
              <a:gd name="connsiteX0" fmla="*/ 33866 w 1498600"/>
              <a:gd name="connsiteY0" fmla="*/ 186267 h 5604934"/>
              <a:gd name="connsiteX1" fmla="*/ 0 w 1498600"/>
              <a:gd name="connsiteY1" fmla="*/ 118534 h 5604934"/>
              <a:gd name="connsiteX2" fmla="*/ 8466 w 1498600"/>
              <a:gd name="connsiteY2" fmla="*/ 76200 h 5604934"/>
              <a:gd name="connsiteX3" fmla="*/ 59266 w 1498600"/>
              <a:gd name="connsiteY3" fmla="*/ 16934 h 5604934"/>
              <a:gd name="connsiteX4" fmla="*/ 143933 w 1498600"/>
              <a:gd name="connsiteY4" fmla="*/ 0 h 5604934"/>
              <a:gd name="connsiteX5" fmla="*/ 245533 w 1498600"/>
              <a:gd name="connsiteY5" fmla="*/ 16934 h 5604934"/>
              <a:gd name="connsiteX6" fmla="*/ 423333 w 1498600"/>
              <a:gd name="connsiteY6" fmla="*/ 118534 h 5604934"/>
              <a:gd name="connsiteX7" fmla="*/ 651933 w 1498600"/>
              <a:gd name="connsiteY7" fmla="*/ 287867 h 5604934"/>
              <a:gd name="connsiteX8" fmla="*/ 872066 w 1498600"/>
              <a:gd name="connsiteY8" fmla="*/ 457200 h 5604934"/>
              <a:gd name="connsiteX9" fmla="*/ 1083733 w 1498600"/>
              <a:gd name="connsiteY9" fmla="*/ 618067 h 5604934"/>
              <a:gd name="connsiteX10" fmla="*/ 1295400 w 1498600"/>
              <a:gd name="connsiteY10" fmla="*/ 821267 h 5604934"/>
              <a:gd name="connsiteX11" fmla="*/ 1371600 w 1498600"/>
              <a:gd name="connsiteY11" fmla="*/ 948267 h 5604934"/>
              <a:gd name="connsiteX12" fmla="*/ 1447800 w 1498600"/>
              <a:gd name="connsiteY12" fmla="*/ 1109134 h 5604934"/>
              <a:gd name="connsiteX13" fmla="*/ 1490133 w 1498600"/>
              <a:gd name="connsiteY13" fmla="*/ 1286934 h 5604934"/>
              <a:gd name="connsiteX14" fmla="*/ 1498600 w 1498600"/>
              <a:gd name="connsiteY14" fmla="*/ 1557867 h 5604934"/>
              <a:gd name="connsiteX15" fmla="*/ 1481666 w 1498600"/>
              <a:gd name="connsiteY15" fmla="*/ 1744134 h 5604934"/>
              <a:gd name="connsiteX16" fmla="*/ 1447800 w 1498600"/>
              <a:gd name="connsiteY16" fmla="*/ 1981200 h 5604934"/>
              <a:gd name="connsiteX17" fmla="*/ 1413933 w 1498600"/>
              <a:gd name="connsiteY17" fmla="*/ 2218267 h 5604934"/>
              <a:gd name="connsiteX18" fmla="*/ 1388533 w 1498600"/>
              <a:gd name="connsiteY18" fmla="*/ 2404534 h 5604934"/>
              <a:gd name="connsiteX19" fmla="*/ 1354666 w 1498600"/>
              <a:gd name="connsiteY19" fmla="*/ 2726267 h 5604934"/>
              <a:gd name="connsiteX20" fmla="*/ 1329266 w 1498600"/>
              <a:gd name="connsiteY20" fmla="*/ 3022600 h 5604934"/>
              <a:gd name="connsiteX21" fmla="*/ 1312333 w 1498600"/>
              <a:gd name="connsiteY21" fmla="*/ 3318934 h 5604934"/>
              <a:gd name="connsiteX22" fmla="*/ 1286933 w 1498600"/>
              <a:gd name="connsiteY22" fmla="*/ 3699934 h 5604934"/>
              <a:gd name="connsiteX23" fmla="*/ 1261533 w 1498600"/>
              <a:gd name="connsiteY23" fmla="*/ 4123267 h 5604934"/>
              <a:gd name="connsiteX24" fmla="*/ 1270000 w 1498600"/>
              <a:gd name="connsiteY24" fmla="*/ 4453467 h 5604934"/>
              <a:gd name="connsiteX25" fmla="*/ 1312333 w 1498600"/>
              <a:gd name="connsiteY25" fmla="*/ 4775200 h 5604934"/>
              <a:gd name="connsiteX26" fmla="*/ 1388533 w 1498600"/>
              <a:gd name="connsiteY26" fmla="*/ 5223934 h 5604934"/>
              <a:gd name="connsiteX27" fmla="*/ 1430866 w 1498600"/>
              <a:gd name="connsiteY27" fmla="*/ 5435600 h 5604934"/>
              <a:gd name="connsiteX28" fmla="*/ 1422400 w 1498600"/>
              <a:gd name="connsiteY28" fmla="*/ 5520267 h 5604934"/>
              <a:gd name="connsiteX29" fmla="*/ 1422400 w 1498600"/>
              <a:gd name="connsiteY29" fmla="*/ 5520267 h 5604934"/>
              <a:gd name="connsiteX30" fmla="*/ 1337733 w 1498600"/>
              <a:gd name="connsiteY30" fmla="*/ 5604934 h 5604934"/>
              <a:gd name="connsiteX31" fmla="*/ 1295400 w 1498600"/>
              <a:gd name="connsiteY31" fmla="*/ 5604934 h 5604934"/>
              <a:gd name="connsiteX32" fmla="*/ 1227666 w 1498600"/>
              <a:gd name="connsiteY32" fmla="*/ 5528734 h 5604934"/>
              <a:gd name="connsiteX33" fmla="*/ 1151466 w 1498600"/>
              <a:gd name="connsiteY33" fmla="*/ 5334000 h 5604934"/>
              <a:gd name="connsiteX34" fmla="*/ 1092200 w 1498600"/>
              <a:gd name="connsiteY34" fmla="*/ 5063067 h 5604934"/>
              <a:gd name="connsiteX35" fmla="*/ 1049866 w 1498600"/>
              <a:gd name="connsiteY35" fmla="*/ 4851400 h 5604934"/>
              <a:gd name="connsiteX36" fmla="*/ 1007533 w 1498600"/>
              <a:gd name="connsiteY36" fmla="*/ 4563534 h 5604934"/>
              <a:gd name="connsiteX37" fmla="*/ 999066 w 1498600"/>
              <a:gd name="connsiteY37" fmla="*/ 4351867 h 5604934"/>
              <a:gd name="connsiteX38" fmla="*/ 973666 w 1498600"/>
              <a:gd name="connsiteY38" fmla="*/ 3987800 h 5604934"/>
              <a:gd name="connsiteX39" fmla="*/ 982133 w 1498600"/>
              <a:gd name="connsiteY39" fmla="*/ 3598334 h 5604934"/>
              <a:gd name="connsiteX40" fmla="*/ 990600 w 1498600"/>
              <a:gd name="connsiteY40" fmla="*/ 3183467 h 5604934"/>
              <a:gd name="connsiteX41" fmla="*/ 1016000 w 1498600"/>
              <a:gd name="connsiteY41" fmla="*/ 2751667 h 5604934"/>
              <a:gd name="connsiteX42" fmla="*/ 1024466 w 1498600"/>
              <a:gd name="connsiteY42" fmla="*/ 2396067 h 5604934"/>
              <a:gd name="connsiteX43" fmla="*/ 1041400 w 1498600"/>
              <a:gd name="connsiteY43" fmla="*/ 2133600 h 5604934"/>
              <a:gd name="connsiteX44" fmla="*/ 1066800 w 1498600"/>
              <a:gd name="connsiteY44" fmla="*/ 1786467 h 5604934"/>
              <a:gd name="connsiteX45" fmla="*/ 1032933 w 1498600"/>
              <a:gd name="connsiteY45" fmla="*/ 1549400 h 5604934"/>
              <a:gd name="connsiteX46" fmla="*/ 982133 w 1498600"/>
              <a:gd name="connsiteY46" fmla="*/ 1337734 h 5604934"/>
              <a:gd name="connsiteX47" fmla="*/ 872066 w 1498600"/>
              <a:gd name="connsiteY47" fmla="*/ 1100667 h 5604934"/>
              <a:gd name="connsiteX48" fmla="*/ 651933 w 1498600"/>
              <a:gd name="connsiteY48" fmla="*/ 846667 h 5604934"/>
              <a:gd name="connsiteX49" fmla="*/ 397933 w 1498600"/>
              <a:gd name="connsiteY49" fmla="*/ 618067 h 5604934"/>
              <a:gd name="connsiteX50" fmla="*/ 237066 w 1498600"/>
              <a:gd name="connsiteY50" fmla="*/ 440267 h 5604934"/>
              <a:gd name="connsiteX51" fmla="*/ 152400 w 1498600"/>
              <a:gd name="connsiteY51" fmla="*/ 338667 h 5604934"/>
              <a:gd name="connsiteX52" fmla="*/ 76200 w 1498600"/>
              <a:gd name="connsiteY52" fmla="*/ 237067 h 5604934"/>
              <a:gd name="connsiteX53" fmla="*/ 33866 w 1498600"/>
              <a:gd name="connsiteY53" fmla="*/ 186267 h 560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98600" h="5604934">
                <a:moveTo>
                  <a:pt x="33866" y="186267"/>
                </a:moveTo>
                <a:lnTo>
                  <a:pt x="0" y="118534"/>
                </a:lnTo>
                <a:lnTo>
                  <a:pt x="8466" y="76200"/>
                </a:lnTo>
                <a:lnTo>
                  <a:pt x="59266" y="16934"/>
                </a:lnTo>
                <a:lnTo>
                  <a:pt x="143933" y="0"/>
                </a:lnTo>
                <a:lnTo>
                  <a:pt x="245533" y="16934"/>
                </a:lnTo>
                <a:lnTo>
                  <a:pt x="423333" y="118534"/>
                </a:lnTo>
                <a:lnTo>
                  <a:pt x="651933" y="287867"/>
                </a:lnTo>
                <a:lnTo>
                  <a:pt x="872066" y="457200"/>
                </a:lnTo>
                <a:lnTo>
                  <a:pt x="1083733" y="618067"/>
                </a:lnTo>
                <a:lnTo>
                  <a:pt x="1295400" y="821267"/>
                </a:lnTo>
                <a:lnTo>
                  <a:pt x="1371600" y="948267"/>
                </a:lnTo>
                <a:lnTo>
                  <a:pt x="1447800" y="1109134"/>
                </a:lnTo>
                <a:lnTo>
                  <a:pt x="1490133" y="1286934"/>
                </a:lnTo>
                <a:lnTo>
                  <a:pt x="1498600" y="1557867"/>
                </a:lnTo>
                <a:lnTo>
                  <a:pt x="1481666" y="1744134"/>
                </a:lnTo>
                <a:lnTo>
                  <a:pt x="1447800" y="1981200"/>
                </a:lnTo>
                <a:lnTo>
                  <a:pt x="1413933" y="2218267"/>
                </a:lnTo>
                <a:lnTo>
                  <a:pt x="1388533" y="2404534"/>
                </a:lnTo>
                <a:lnTo>
                  <a:pt x="1354666" y="2726267"/>
                </a:lnTo>
                <a:lnTo>
                  <a:pt x="1329266" y="3022600"/>
                </a:lnTo>
                <a:lnTo>
                  <a:pt x="1312333" y="3318934"/>
                </a:lnTo>
                <a:lnTo>
                  <a:pt x="1286933" y="3699934"/>
                </a:lnTo>
                <a:lnTo>
                  <a:pt x="1261533" y="4123267"/>
                </a:lnTo>
                <a:lnTo>
                  <a:pt x="1270000" y="4453467"/>
                </a:lnTo>
                <a:lnTo>
                  <a:pt x="1312333" y="4775200"/>
                </a:lnTo>
                <a:lnTo>
                  <a:pt x="1388533" y="5223934"/>
                </a:lnTo>
                <a:lnTo>
                  <a:pt x="1430866" y="5435600"/>
                </a:lnTo>
                <a:lnTo>
                  <a:pt x="1422400" y="5520267"/>
                </a:lnTo>
                <a:lnTo>
                  <a:pt x="1422400" y="5520267"/>
                </a:lnTo>
                <a:lnTo>
                  <a:pt x="1337733" y="5604934"/>
                </a:lnTo>
                <a:lnTo>
                  <a:pt x="1295400" y="5604934"/>
                </a:lnTo>
                <a:lnTo>
                  <a:pt x="1227666" y="5528734"/>
                </a:lnTo>
                <a:lnTo>
                  <a:pt x="1151466" y="5334000"/>
                </a:lnTo>
                <a:lnTo>
                  <a:pt x="1092200" y="5063067"/>
                </a:lnTo>
                <a:lnTo>
                  <a:pt x="1049866" y="4851400"/>
                </a:lnTo>
                <a:lnTo>
                  <a:pt x="1007533" y="4563534"/>
                </a:lnTo>
                <a:lnTo>
                  <a:pt x="999066" y="4351867"/>
                </a:lnTo>
                <a:lnTo>
                  <a:pt x="973666" y="3987800"/>
                </a:lnTo>
                <a:lnTo>
                  <a:pt x="982133" y="3598334"/>
                </a:lnTo>
                <a:lnTo>
                  <a:pt x="990600" y="3183467"/>
                </a:lnTo>
                <a:lnTo>
                  <a:pt x="1016000" y="2751667"/>
                </a:lnTo>
                <a:lnTo>
                  <a:pt x="1024466" y="2396067"/>
                </a:lnTo>
                <a:lnTo>
                  <a:pt x="1041400" y="2133600"/>
                </a:lnTo>
                <a:lnTo>
                  <a:pt x="1066800" y="1786467"/>
                </a:lnTo>
                <a:lnTo>
                  <a:pt x="1032933" y="1549400"/>
                </a:lnTo>
                <a:lnTo>
                  <a:pt x="982133" y="1337734"/>
                </a:lnTo>
                <a:lnTo>
                  <a:pt x="872066" y="1100667"/>
                </a:lnTo>
                <a:lnTo>
                  <a:pt x="651933" y="846667"/>
                </a:lnTo>
                <a:lnTo>
                  <a:pt x="397933" y="618067"/>
                </a:lnTo>
                <a:lnTo>
                  <a:pt x="237066" y="440267"/>
                </a:lnTo>
                <a:lnTo>
                  <a:pt x="152400" y="338667"/>
                </a:lnTo>
                <a:lnTo>
                  <a:pt x="76200" y="237067"/>
                </a:lnTo>
                <a:lnTo>
                  <a:pt x="33866" y="186267"/>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992CBC9-50E3-6B45-A012-C3CB4A925F7E}"/>
              </a:ext>
            </a:extLst>
          </p:cNvPr>
          <p:cNvSpPr/>
          <p:nvPr/>
        </p:nvSpPr>
        <p:spPr>
          <a:xfrm>
            <a:off x="6816147" y="6017283"/>
            <a:ext cx="1900392" cy="369332"/>
          </a:xfrm>
          <a:prstGeom prst="rect">
            <a:avLst/>
          </a:prstGeom>
        </p:spPr>
        <p:txBody>
          <a:bodyPr wrap="none">
            <a:spAutoFit/>
          </a:bodyPr>
          <a:lstStyle/>
          <a:p>
            <a:r>
              <a:rPr lang="en-US" dirty="0" err="1">
                <a:solidFill>
                  <a:schemeClr val="tx1">
                    <a:lumMod val="65000"/>
                    <a:lumOff val="35000"/>
                  </a:schemeClr>
                </a:solidFill>
                <a:latin typeface="Gill Sans" panose="020B0502020104020203" pitchFamily="34" charset="-79"/>
                <a:cs typeface="Gill Sans" panose="020B0502020104020203" pitchFamily="34" charset="-79"/>
              </a:rPr>
              <a:t>Satake</a:t>
            </a:r>
            <a:r>
              <a:rPr lang="en-US" dirty="0">
                <a:solidFill>
                  <a:schemeClr val="tx1">
                    <a:lumMod val="65000"/>
                    <a:lumOff val="35000"/>
                  </a:schemeClr>
                </a:solidFill>
                <a:latin typeface="Gill Sans" panose="020B0502020104020203" pitchFamily="34" charset="-79"/>
                <a:cs typeface="Gill Sans" panose="020B0502020104020203" pitchFamily="34" charset="-79"/>
              </a:rPr>
              <a:t> et al., 2003</a:t>
            </a:r>
            <a:endParaRPr lang="en-US" dirty="0">
              <a:solidFill>
                <a:schemeClr val="tx1">
                  <a:lumMod val="65000"/>
                  <a:lumOff val="35000"/>
                </a:schemeClr>
              </a:solidFill>
            </a:endParaRPr>
          </a:p>
        </p:txBody>
      </p:sp>
      <p:pic>
        <p:nvPicPr>
          <p:cNvPr id="18" name="Picture 17">
            <a:extLst>
              <a:ext uri="{FF2B5EF4-FFF2-40B4-BE49-F238E27FC236}">
                <a16:creationId xmlns:a16="http://schemas.microsoft.com/office/drawing/2014/main" id="{928E575A-8573-2D4F-99E7-ED0B76E447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33781" y="4098498"/>
            <a:ext cx="4710266" cy="1930400"/>
          </a:xfrm>
          <a:prstGeom prst="rect">
            <a:avLst/>
          </a:prstGeom>
        </p:spPr>
      </p:pic>
      <p:sp>
        <p:nvSpPr>
          <p:cNvPr id="15" name="TextBox 14">
            <a:extLst>
              <a:ext uri="{FF2B5EF4-FFF2-40B4-BE49-F238E27FC236}">
                <a16:creationId xmlns:a16="http://schemas.microsoft.com/office/drawing/2014/main" id="{DDEBA75E-EE55-594C-93E0-A3689549C457}"/>
              </a:ext>
            </a:extLst>
          </p:cNvPr>
          <p:cNvSpPr txBox="1"/>
          <p:nvPr/>
        </p:nvSpPr>
        <p:spPr>
          <a:xfrm>
            <a:off x="1042878" y="1421924"/>
            <a:ext cx="7176589" cy="2446824"/>
          </a:xfrm>
          <a:prstGeom prst="rect">
            <a:avLst/>
          </a:prstGeom>
          <a:noFill/>
        </p:spPr>
        <p:txBody>
          <a:bodyPr wrap="square" rtlCol="0">
            <a:spAutoFit/>
          </a:bodyPr>
          <a:lstStyle/>
          <a:p>
            <a:pPr>
              <a:spcAft>
                <a:spcPts val="600"/>
              </a:spcAft>
            </a:pPr>
            <a:r>
              <a:rPr lang="en-US" sz="3600" dirty="0">
                <a:solidFill>
                  <a:schemeClr val="tx1">
                    <a:lumMod val="65000"/>
                    <a:lumOff val="35000"/>
                  </a:schemeClr>
                </a:solidFill>
                <a:latin typeface="Gill Sans" panose="020B0502020104020203" pitchFamily="34" charset="-79"/>
                <a:cs typeface="Gill Sans" panose="020B0502020104020203" pitchFamily="34" charset="-79"/>
              </a:rPr>
              <a:t>Long-Narrow M</a:t>
            </a:r>
            <a:r>
              <a:rPr lang="en-US" sz="3600" baseline="-25000" dirty="0">
                <a:solidFill>
                  <a:schemeClr val="tx1">
                    <a:lumMod val="65000"/>
                    <a:lumOff val="35000"/>
                  </a:schemeClr>
                </a:solidFill>
                <a:latin typeface="Gill Sans" panose="020B0502020104020203" pitchFamily="34" charset="-79"/>
                <a:cs typeface="Gill Sans" panose="020B0502020104020203" pitchFamily="34" charset="-79"/>
              </a:rPr>
              <a:t>w</a:t>
            </a:r>
            <a:r>
              <a:rPr lang="en-US" sz="3600" dirty="0">
                <a:solidFill>
                  <a:schemeClr val="tx1">
                    <a:lumMod val="65000"/>
                    <a:lumOff val="35000"/>
                  </a:schemeClr>
                </a:solidFill>
                <a:latin typeface="Gill Sans" panose="020B0502020104020203" pitchFamily="34" charset="-79"/>
                <a:cs typeface="Gill Sans" panose="020B0502020104020203" pitchFamily="34" charset="-79"/>
              </a:rPr>
              <a:t> 9.0</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- 1100 km rupture length</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- 48 km full-slip zone width</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a:t>
            </a:r>
            <a:r>
              <a:rPr lang="en-US" sz="2800" b="1" dirty="0">
                <a:solidFill>
                  <a:srgbClr val="0070C0"/>
                </a:solidFill>
                <a:latin typeface="Gill Sans" panose="020B0502020104020203" pitchFamily="34" charset="-79"/>
                <a:cs typeface="Gill Sans" panose="020B0502020104020203" pitchFamily="34" charset="-79"/>
              </a:rPr>
              <a:t>19 m slip</a:t>
            </a:r>
            <a:r>
              <a:rPr lang="en-US" sz="2800" dirty="0">
                <a:solidFill>
                  <a:schemeClr val="tx1">
                    <a:lumMod val="65000"/>
                    <a:lumOff val="35000"/>
                  </a:schemeClr>
                </a:solidFill>
                <a:latin typeface="Gill Sans" panose="020B0502020104020203" pitchFamily="34" charset="-79"/>
                <a:cs typeface="Gill Sans" panose="020B0502020104020203" pitchFamily="34" charset="-79"/>
              </a:rPr>
              <a:t>, full-slip zone</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- 4.6 x 10</a:t>
            </a:r>
            <a:r>
              <a:rPr lang="en-US" sz="2800" baseline="30000" dirty="0">
                <a:solidFill>
                  <a:schemeClr val="tx1">
                    <a:lumMod val="65000"/>
                    <a:lumOff val="35000"/>
                  </a:schemeClr>
                </a:solidFill>
                <a:latin typeface="Gill Sans" panose="020B0502020104020203" pitchFamily="34" charset="-79"/>
                <a:cs typeface="Gill Sans" panose="020B0502020104020203" pitchFamily="34" charset="-79"/>
              </a:rPr>
              <a:t>22</a:t>
            </a:r>
            <a:r>
              <a:rPr lang="en-US" sz="2800" dirty="0">
                <a:solidFill>
                  <a:schemeClr val="tx1">
                    <a:lumMod val="65000"/>
                    <a:lumOff val="35000"/>
                  </a:schemeClr>
                </a:solidFill>
                <a:latin typeface="Gill Sans" panose="020B0502020104020203" pitchFamily="34" charset="-79"/>
                <a:cs typeface="Gill Sans" panose="020B0502020104020203" pitchFamily="34" charset="-79"/>
              </a:rPr>
              <a:t> N m seismic moment</a:t>
            </a:r>
          </a:p>
        </p:txBody>
      </p:sp>
      <p:pic>
        <p:nvPicPr>
          <p:cNvPr id="16" name="Picture 15">
            <a:extLst>
              <a:ext uri="{FF2B5EF4-FFF2-40B4-BE49-F238E27FC236}">
                <a16:creationId xmlns:a16="http://schemas.microsoft.com/office/drawing/2014/main" id="{62A44EB4-D4CC-7040-B476-509DDD600A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479" y="4098498"/>
            <a:ext cx="3669539" cy="1998855"/>
          </a:xfrm>
          <a:prstGeom prst="rect">
            <a:avLst/>
          </a:prstGeom>
        </p:spPr>
      </p:pic>
      <p:sp>
        <p:nvSpPr>
          <p:cNvPr id="3" name="Freeform 2">
            <a:extLst>
              <a:ext uri="{FF2B5EF4-FFF2-40B4-BE49-F238E27FC236}">
                <a16:creationId xmlns:a16="http://schemas.microsoft.com/office/drawing/2014/main" id="{7672314D-BCEB-374C-9F7B-BC631520E711}"/>
              </a:ext>
            </a:extLst>
          </p:cNvPr>
          <p:cNvSpPr/>
          <p:nvPr/>
        </p:nvSpPr>
        <p:spPr>
          <a:xfrm>
            <a:off x="4731026" y="4723075"/>
            <a:ext cx="3975652" cy="516835"/>
          </a:xfrm>
          <a:custGeom>
            <a:avLst/>
            <a:gdLst>
              <a:gd name="connsiteX0" fmla="*/ 0 w 3975652"/>
              <a:gd name="connsiteY0" fmla="*/ 381662 h 516835"/>
              <a:gd name="connsiteX1" fmla="*/ 318052 w 3975652"/>
              <a:gd name="connsiteY1" fmla="*/ 365760 h 516835"/>
              <a:gd name="connsiteX2" fmla="*/ 389614 w 3975652"/>
              <a:gd name="connsiteY2" fmla="*/ 333955 h 516835"/>
              <a:gd name="connsiteX3" fmla="*/ 445273 w 3975652"/>
              <a:gd name="connsiteY3" fmla="*/ 294198 h 516835"/>
              <a:gd name="connsiteX4" fmla="*/ 516835 w 3975652"/>
              <a:gd name="connsiteY4" fmla="*/ 0 h 516835"/>
              <a:gd name="connsiteX5" fmla="*/ 588397 w 3975652"/>
              <a:gd name="connsiteY5" fmla="*/ 23854 h 516835"/>
              <a:gd name="connsiteX6" fmla="*/ 659958 w 3975652"/>
              <a:gd name="connsiteY6" fmla="*/ 182880 h 516835"/>
              <a:gd name="connsiteX7" fmla="*/ 659958 w 3975652"/>
              <a:gd name="connsiteY7" fmla="*/ 182880 h 516835"/>
              <a:gd name="connsiteX8" fmla="*/ 795131 w 3975652"/>
              <a:gd name="connsiteY8" fmla="*/ 222636 h 516835"/>
              <a:gd name="connsiteX9" fmla="*/ 946205 w 3975652"/>
              <a:gd name="connsiteY9" fmla="*/ 222636 h 516835"/>
              <a:gd name="connsiteX10" fmla="*/ 1089329 w 3975652"/>
              <a:gd name="connsiteY10" fmla="*/ 222636 h 516835"/>
              <a:gd name="connsiteX11" fmla="*/ 1208598 w 3975652"/>
              <a:gd name="connsiteY11" fmla="*/ 222636 h 516835"/>
              <a:gd name="connsiteX12" fmla="*/ 1367624 w 3975652"/>
              <a:gd name="connsiteY12" fmla="*/ 254442 h 516835"/>
              <a:gd name="connsiteX13" fmla="*/ 1542553 w 3975652"/>
              <a:gd name="connsiteY13" fmla="*/ 310101 h 516835"/>
              <a:gd name="connsiteX14" fmla="*/ 1669774 w 3975652"/>
              <a:gd name="connsiteY14" fmla="*/ 389614 h 516835"/>
              <a:gd name="connsiteX15" fmla="*/ 1796995 w 3975652"/>
              <a:gd name="connsiteY15" fmla="*/ 445273 h 516835"/>
              <a:gd name="connsiteX16" fmla="*/ 1956021 w 3975652"/>
              <a:gd name="connsiteY16" fmla="*/ 492981 h 516835"/>
              <a:gd name="connsiteX17" fmla="*/ 2051437 w 3975652"/>
              <a:gd name="connsiteY17" fmla="*/ 508883 h 516835"/>
              <a:gd name="connsiteX18" fmla="*/ 2130950 w 3975652"/>
              <a:gd name="connsiteY18" fmla="*/ 516835 h 516835"/>
              <a:gd name="connsiteX19" fmla="*/ 2242268 w 3975652"/>
              <a:gd name="connsiteY19" fmla="*/ 516835 h 516835"/>
              <a:gd name="connsiteX20" fmla="*/ 2353586 w 3975652"/>
              <a:gd name="connsiteY20" fmla="*/ 508883 h 516835"/>
              <a:gd name="connsiteX21" fmla="*/ 2456953 w 3975652"/>
              <a:gd name="connsiteY21" fmla="*/ 477078 h 516835"/>
              <a:gd name="connsiteX22" fmla="*/ 2568271 w 3975652"/>
              <a:gd name="connsiteY22" fmla="*/ 453224 h 516835"/>
              <a:gd name="connsiteX23" fmla="*/ 2687541 w 3975652"/>
              <a:gd name="connsiteY23" fmla="*/ 429370 h 516835"/>
              <a:gd name="connsiteX24" fmla="*/ 2854518 w 3975652"/>
              <a:gd name="connsiteY24" fmla="*/ 405516 h 516835"/>
              <a:gd name="connsiteX25" fmla="*/ 3029447 w 3975652"/>
              <a:gd name="connsiteY25" fmla="*/ 405516 h 516835"/>
              <a:gd name="connsiteX26" fmla="*/ 3267986 w 3975652"/>
              <a:gd name="connsiteY26" fmla="*/ 389614 h 516835"/>
              <a:gd name="connsiteX27" fmla="*/ 3657600 w 3975652"/>
              <a:gd name="connsiteY27" fmla="*/ 389614 h 516835"/>
              <a:gd name="connsiteX28" fmla="*/ 3975652 w 3975652"/>
              <a:gd name="connsiteY28" fmla="*/ 365760 h 5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75652" h="516835">
                <a:moveTo>
                  <a:pt x="0" y="381662"/>
                </a:moveTo>
                <a:lnTo>
                  <a:pt x="318052" y="365760"/>
                </a:lnTo>
                <a:lnTo>
                  <a:pt x="389614" y="333955"/>
                </a:lnTo>
                <a:lnTo>
                  <a:pt x="445273" y="294198"/>
                </a:lnTo>
                <a:lnTo>
                  <a:pt x="516835" y="0"/>
                </a:lnTo>
                <a:lnTo>
                  <a:pt x="588397" y="23854"/>
                </a:lnTo>
                <a:lnTo>
                  <a:pt x="659958" y="182880"/>
                </a:lnTo>
                <a:lnTo>
                  <a:pt x="659958" y="182880"/>
                </a:lnTo>
                <a:lnTo>
                  <a:pt x="795131" y="222636"/>
                </a:lnTo>
                <a:lnTo>
                  <a:pt x="946205" y="222636"/>
                </a:lnTo>
                <a:lnTo>
                  <a:pt x="1089329" y="222636"/>
                </a:lnTo>
                <a:lnTo>
                  <a:pt x="1208598" y="222636"/>
                </a:lnTo>
                <a:lnTo>
                  <a:pt x="1367624" y="254442"/>
                </a:lnTo>
                <a:lnTo>
                  <a:pt x="1542553" y="310101"/>
                </a:lnTo>
                <a:lnTo>
                  <a:pt x="1669774" y="389614"/>
                </a:lnTo>
                <a:lnTo>
                  <a:pt x="1796995" y="445273"/>
                </a:lnTo>
                <a:lnTo>
                  <a:pt x="1956021" y="492981"/>
                </a:lnTo>
                <a:lnTo>
                  <a:pt x="2051437" y="508883"/>
                </a:lnTo>
                <a:lnTo>
                  <a:pt x="2130950" y="516835"/>
                </a:lnTo>
                <a:lnTo>
                  <a:pt x="2242268" y="516835"/>
                </a:lnTo>
                <a:lnTo>
                  <a:pt x="2353586" y="508883"/>
                </a:lnTo>
                <a:lnTo>
                  <a:pt x="2456953" y="477078"/>
                </a:lnTo>
                <a:lnTo>
                  <a:pt x="2568271" y="453224"/>
                </a:lnTo>
                <a:lnTo>
                  <a:pt x="2687541" y="429370"/>
                </a:lnTo>
                <a:lnTo>
                  <a:pt x="2854518" y="405516"/>
                </a:lnTo>
                <a:lnTo>
                  <a:pt x="3029447" y="405516"/>
                </a:lnTo>
                <a:lnTo>
                  <a:pt x="3267986" y="389614"/>
                </a:lnTo>
                <a:lnTo>
                  <a:pt x="3657600" y="389614"/>
                </a:lnTo>
                <a:lnTo>
                  <a:pt x="3975652" y="365760"/>
                </a:ln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FFFA47-F7AB-AC42-A732-B3483FB85E0E}"/>
              </a:ext>
            </a:extLst>
          </p:cNvPr>
          <p:cNvSpPr/>
          <p:nvPr/>
        </p:nvSpPr>
        <p:spPr>
          <a:xfrm>
            <a:off x="6787782" y="5142807"/>
            <a:ext cx="51854" cy="86020"/>
          </a:xfrm>
          <a:prstGeom prst="rect">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FE06FF3-8D28-E042-A760-000F5FB570CA}"/>
              </a:ext>
            </a:extLst>
          </p:cNvPr>
          <p:cNvCxnSpPr>
            <a:cxnSpLocks/>
          </p:cNvCxnSpPr>
          <p:nvPr/>
        </p:nvCxnSpPr>
        <p:spPr>
          <a:xfrm>
            <a:off x="10048352" y="2703007"/>
            <a:ext cx="145522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A80CD51-0BAD-1A4C-8831-CE6834FC7E7C}"/>
              </a:ext>
            </a:extLst>
          </p:cNvPr>
          <p:cNvSpPr/>
          <p:nvPr/>
        </p:nvSpPr>
        <p:spPr>
          <a:xfrm>
            <a:off x="11503574" y="2518341"/>
            <a:ext cx="784830" cy="369332"/>
          </a:xfrm>
          <a:prstGeom prst="rect">
            <a:avLst/>
          </a:prstGeom>
        </p:spPr>
        <p:txBody>
          <a:bodyPr wrap="none">
            <a:spAutoFit/>
          </a:bodyPr>
          <a:lstStyle/>
          <a:p>
            <a:r>
              <a:rPr lang="en-US" dirty="0">
                <a:solidFill>
                  <a:srgbClr val="FFC000"/>
                </a:solidFill>
                <a:latin typeface="Gill Sans" panose="020B0502020104020203" pitchFamily="34" charset="-79"/>
                <a:cs typeface="Gill Sans" panose="020B0502020104020203" pitchFamily="34" charset="-79"/>
              </a:rPr>
              <a:t>Profile</a:t>
            </a:r>
            <a:endParaRPr lang="en-US" dirty="0">
              <a:solidFill>
                <a:srgbClr val="FFC000"/>
              </a:solidFill>
            </a:endParaRPr>
          </a:p>
        </p:txBody>
      </p:sp>
    </p:spTree>
    <p:extLst>
      <p:ext uri="{BB962C8B-B14F-4D97-AF65-F5344CB8AC3E}">
        <p14:creationId xmlns:p14="http://schemas.microsoft.com/office/powerpoint/2010/main" val="2060131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FB953860-0976-9746-B144-334D3861A0CC}"/>
              </a:ext>
            </a:extLst>
          </p:cNvPr>
          <p:cNvSpPr txBox="1"/>
          <p:nvPr/>
        </p:nvSpPr>
        <p:spPr>
          <a:xfrm>
            <a:off x="1045690" y="1421924"/>
            <a:ext cx="5676454" cy="5093702"/>
          </a:xfrm>
          <a:prstGeom prst="rect">
            <a:avLst/>
          </a:prstGeom>
          <a:noFill/>
        </p:spPr>
        <p:txBody>
          <a:bodyPr wrap="square" rtlCol="0">
            <a:spAutoFit/>
          </a:bodyPr>
          <a:lstStyle/>
          <a:p>
            <a:pPr>
              <a:spcAft>
                <a:spcPts val="600"/>
              </a:spcAft>
            </a:pPr>
            <a:r>
              <a:rPr lang="en-US" sz="3600" dirty="0">
                <a:solidFill>
                  <a:schemeClr val="tx1">
                    <a:lumMod val="65000"/>
                    <a:lumOff val="35000"/>
                  </a:schemeClr>
                </a:solidFill>
                <a:latin typeface="Gill Sans" panose="020B0502020104020203" pitchFamily="34" charset="-79"/>
                <a:cs typeface="Gill Sans" panose="020B0502020104020203" pitchFamily="34" charset="-79"/>
              </a:rPr>
              <a:t>Patches of high slip in 1700</a:t>
            </a:r>
            <a:endParaRPr lang="en-US" sz="2800" dirty="0">
              <a:solidFill>
                <a:schemeClr val="tx1">
                  <a:lumMod val="65000"/>
                  <a:lumOff val="35000"/>
                </a:schemeClr>
              </a:solidFill>
              <a:latin typeface="Gill Sans" panose="020B0502020104020203" pitchFamily="34" charset="-79"/>
              <a:cs typeface="Gill Sans" panose="020B0502020104020203" pitchFamily="34" charset="-79"/>
            </a:endParaRPr>
          </a:p>
          <a:p>
            <a:endParaRPr lang="en-US" sz="28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800" dirty="0">
                <a:solidFill>
                  <a:srgbClr val="00B050"/>
                </a:solidFill>
                <a:latin typeface="Gill Sans" panose="020B0502020104020203" pitchFamily="34" charset="-79"/>
                <a:cs typeface="Gill Sans" panose="020B0502020104020203" pitchFamily="34" charset="-79"/>
              </a:rPr>
              <a:t>	- Constrained by precise micro-</a:t>
            </a:r>
          </a:p>
          <a:p>
            <a:r>
              <a:rPr lang="en-US" sz="2800" dirty="0">
                <a:solidFill>
                  <a:srgbClr val="00B050"/>
                </a:solidFill>
                <a:latin typeface="Gill Sans" panose="020B0502020104020203" pitchFamily="34" charset="-79"/>
                <a:cs typeface="Gill Sans" panose="020B0502020104020203" pitchFamily="34" charset="-79"/>
              </a:rPr>
              <a:t>	  fossil-based subsidence estimates</a:t>
            </a:r>
          </a:p>
          <a:p>
            <a:endParaRPr lang="en-US" sz="2800" dirty="0">
              <a:solidFill>
                <a:srgbClr val="00B050"/>
              </a:solidFill>
              <a:latin typeface="Gill Sans" panose="020B0502020104020203" pitchFamily="34" charset="-79"/>
              <a:cs typeface="Gill Sans" panose="020B0502020104020203" pitchFamily="34" charset="-79"/>
            </a:endParaRPr>
          </a:p>
          <a:p>
            <a:r>
              <a:rPr lang="en-US" sz="2800" dirty="0">
                <a:solidFill>
                  <a:srgbClr val="00B050"/>
                </a:solidFill>
                <a:latin typeface="Gill Sans" panose="020B0502020104020203" pitchFamily="34" charset="-79"/>
                <a:cs typeface="Gill Sans" panose="020B0502020104020203" pitchFamily="34" charset="-79"/>
              </a:rPr>
              <a:t>	- Depicts areas of high slip</a:t>
            </a:r>
          </a:p>
          <a:p>
            <a:r>
              <a:rPr lang="en-US" sz="2800" dirty="0">
                <a:solidFill>
                  <a:srgbClr val="00B050"/>
                </a:solidFill>
                <a:latin typeface="Gill Sans" panose="020B0502020104020203" pitchFamily="34" charset="-79"/>
                <a:cs typeface="Gill Sans" panose="020B0502020104020203" pitchFamily="34" charset="-79"/>
              </a:rPr>
              <a:t>	  separated by areas of low slip</a:t>
            </a:r>
          </a:p>
          <a:p>
            <a:endParaRPr lang="en-US" sz="2800" dirty="0">
              <a:solidFill>
                <a:srgbClr val="00B050"/>
              </a:solidFill>
              <a:latin typeface="Gill Sans" panose="020B0502020104020203" pitchFamily="34" charset="-79"/>
              <a:cs typeface="Gill Sans" panose="020B0502020104020203" pitchFamily="34" charset="-79"/>
            </a:endParaRPr>
          </a:p>
          <a:p>
            <a:r>
              <a:rPr lang="en-US" sz="2800" dirty="0">
                <a:solidFill>
                  <a:srgbClr val="00B050"/>
                </a:solidFill>
                <a:latin typeface="Gill Sans" panose="020B0502020104020203" pitchFamily="34" charset="-79"/>
                <a:cs typeface="Gill Sans" panose="020B0502020104020203" pitchFamily="34" charset="-79"/>
              </a:rPr>
              <a:t>	- Identifies possible rupture</a:t>
            </a:r>
          </a:p>
          <a:p>
            <a:r>
              <a:rPr lang="en-US" sz="2800" dirty="0">
                <a:solidFill>
                  <a:srgbClr val="00B050"/>
                </a:solidFill>
                <a:latin typeface="Gill Sans" panose="020B0502020104020203" pitchFamily="34" charset="-79"/>
                <a:cs typeface="Gill Sans" panose="020B0502020104020203" pitchFamily="34" charset="-79"/>
              </a:rPr>
              <a:t>	  barriers</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pic>
        <p:nvPicPr>
          <p:cNvPr id="16" name="Picture 15">
            <a:extLst>
              <a:ext uri="{FF2B5EF4-FFF2-40B4-BE49-F238E27FC236}">
                <a16:creationId xmlns:a16="http://schemas.microsoft.com/office/drawing/2014/main" id="{DE82C581-98A4-8145-8742-3B07DC819817}"/>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rot="5400000">
            <a:off x="7462081" y="2755915"/>
            <a:ext cx="5754031" cy="2129883"/>
          </a:xfrm>
          <a:prstGeom prst="rect">
            <a:avLst/>
          </a:prstGeom>
        </p:spPr>
      </p:pic>
      <p:sp>
        <p:nvSpPr>
          <p:cNvPr id="17" name="Wang and others, 2011…">
            <a:extLst>
              <a:ext uri="{FF2B5EF4-FFF2-40B4-BE49-F238E27FC236}">
                <a16:creationId xmlns:a16="http://schemas.microsoft.com/office/drawing/2014/main" id="{2405DA81-836E-484C-9C10-591044759C2D}"/>
              </a:ext>
            </a:extLst>
          </p:cNvPr>
          <p:cNvSpPr/>
          <p:nvPr/>
        </p:nvSpPr>
        <p:spPr>
          <a:xfrm rot="16200000">
            <a:off x="10797031" y="5534798"/>
            <a:ext cx="1509259"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sz="1600" dirty="0">
                <a:solidFill>
                  <a:schemeClr val="bg1"/>
                </a:solidFill>
                <a:latin typeface="Gill Sans" panose="020B0502020104020203" pitchFamily="34" charset="-79"/>
                <a:cs typeface="Gill Sans" panose="020B0502020104020203" pitchFamily="34" charset="-79"/>
              </a:rPr>
              <a:t>Wang </a:t>
            </a:r>
            <a:r>
              <a:rPr lang="en-US" sz="1600" dirty="0">
                <a:solidFill>
                  <a:schemeClr val="bg1"/>
                </a:solidFill>
                <a:latin typeface="Gill Sans" panose="020B0502020104020203" pitchFamily="34" charset="-79"/>
                <a:cs typeface="Gill Sans" panose="020B0502020104020203" pitchFamily="34" charset="-79"/>
              </a:rPr>
              <a:t>et al.</a:t>
            </a:r>
            <a:r>
              <a:rPr sz="1600" dirty="0">
                <a:solidFill>
                  <a:schemeClr val="bg1"/>
                </a:solidFill>
                <a:latin typeface="Gill Sans" panose="020B0502020104020203" pitchFamily="34" charset="-79"/>
                <a:cs typeface="Gill Sans" panose="020B0502020104020203" pitchFamily="34" charset="-79"/>
              </a:rPr>
              <a:t>, 201</a:t>
            </a:r>
            <a:r>
              <a:rPr lang="en-US" sz="1600" dirty="0">
                <a:solidFill>
                  <a:schemeClr val="bg1"/>
                </a:solidFill>
                <a:latin typeface="Gill Sans" panose="020B0502020104020203" pitchFamily="34" charset="-79"/>
                <a:cs typeface="Gill Sans" panose="020B0502020104020203" pitchFamily="34" charset="-79"/>
              </a:rPr>
              <a:t>3</a:t>
            </a:r>
            <a:endParaRPr sz="1600" dirty="0">
              <a:solidFill>
                <a:schemeClr val="bg1"/>
              </a:solidFill>
              <a:latin typeface="Gill Sans" panose="020B0502020104020203" pitchFamily="34" charset="-79"/>
              <a:cs typeface="Gill Sans" panose="020B0502020104020203" pitchFamily="34" charset="-79"/>
            </a:endParaRPr>
          </a:p>
        </p:txBody>
      </p:sp>
      <p:pic>
        <p:nvPicPr>
          <p:cNvPr id="18" name="Picture 17">
            <a:extLst>
              <a:ext uri="{FF2B5EF4-FFF2-40B4-BE49-F238E27FC236}">
                <a16:creationId xmlns:a16="http://schemas.microsoft.com/office/drawing/2014/main" id="{8E24E37E-5FD9-C341-B0BF-D1D1B8FD7007}"/>
              </a:ext>
            </a:extLst>
          </p:cNvPr>
          <p:cNvPicPr>
            <a:picLocks noChangeAspect="1"/>
          </p:cNvPicPr>
          <p:nvPr/>
        </p:nvPicPr>
        <p:blipFill>
          <a:blip r:embed="rId5">
            <a:alphaModFix/>
          </a:blip>
          <a:stretch>
            <a:fillRect/>
          </a:stretch>
        </p:blipFill>
        <p:spPr>
          <a:xfrm rot="5400000">
            <a:off x="4622895" y="2225028"/>
            <a:ext cx="6671236" cy="2631284"/>
          </a:xfrm>
          <a:prstGeom prst="rect">
            <a:avLst/>
          </a:prstGeom>
        </p:spPr>
      </p:pic>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Heterogeneous slip model</a:t>
            </a:r>
          </a:p>
        </p:txBody>
      </p:sp>
    </p:spTree>
    <p:extLst>
      <p:ext uri="{BB962C8B-B14F-4D97-AF65-F5344CB8AC3E}">
        <p14:creationId xmlns:p14="http://schemas.microsoft.com/office/powerpoint/2010/main" val="255150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0F1488-E601-A94D-B2B0-6D086163D09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9283338" y="1400981"/>
            <a:ext cx="2881244" cy="4950134"/>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Wang and others, 2011…">
            <a:extLst>
              <a:ext uri="{FF2B5EF4-FFF2-40B4-BE49-F238E27FC236}">
                <a16:creationId xmlns:a16="http://schemas.microsoft.com/office/drawing/2014/main" id="{8CA9220D-051E-594E-AD19-6DA31369E769}"/>
              </a:ext>
            </a:extLst>
          </p:cNvPr>
          <p:cNvSpPr/>
          <p:nvPr/>
        </p:nvSpPr>
        <p:spPr>
          <a:xfrm>
            <a:off x="9748103" y="6344193"/>
            <a:ext cx="1846211"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sz="1400" dirty="0">
                <a:latin typeface="Gill Sans" panose="020B0502020104020203" pitchFamily="34" charset="-79"/>
                <a:cs typeface="Gill Sans" panose="020B0502020104020203" pitchFamily="34" charset="-79"/>
              </a:rPr>
              <a:t>Wirth and Frankel</a:t>
            </a:r>
            <a:r>
              <a:rPr sz="1400" dirty="0">
                <a:latin typeface="Gill Sans" panose="020B0502020104020203" pitchFamily="34" charset="-79"/>
                <a:cs typeface="Gill Sans" panose="020B0502020104020203" pitchFamily="34" charset="-79"/>
              </a:rPr>
              <a:t>, 201</a:t>
            </a:r>
            <a:r>
              <a:rPr lang="en-US" sz="1400" dirty="0">
                <a:latin typeface="Gill Sans" panose="020B0502020104020203" pitchFamily="34" charset="-79"/>
                <a:cs typeface="Gill Sans" panose="020B0502020104020203" pitchFamily="34" charset="-79"/>
              </a:rPr>
              <a:t>9</a:t>
            </a:r>
            <a:endParaRPr sz="1400" dirty="0">
              <a:latin typeface="Gill Sans" panose="020B0502020104020203" pitchFamily="34" charset="-79"/>
              <a:cs typeface="Gill Sans" panose="020B0502020104020203" pitchFamily="34" charset="-79"/>
            </a:endParaRPr>
          </a:p>
        </p:txBody>
      </p:sp>
      <p:pic>
        <p:nvPicPr>
          <p:cNvPr id="55" name="Picture 54">
            <a:extLst>
              <a:ext uri="{FF2B5EF4-FFF2-40B4-BE49-F238E27FC236}">
                <a16:creationId xmlns:a16="http://schemas.microsoft.com/office/drawing/2014/main" id="{201A3EF6-2034-1940-98C1-844F84ECCD4C}"/>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6890612" y="1400981"/>
            <a:ext cx="2287223" cy="4950134"/>
          </a:xfrm>
          <a:prstGeom prst="rect">
            <a:avLst/>
          </a:prstGeom>
        </p:spPr>
      </p:pic>
      <p:pic>
        <p:nvPicPr>
          <p:cNvPr id="56" name="Picture 55">
            <a:extLst>
              <a:ext uri="{FF2B5EF4-FFF2-40B4-BE49-F238E27FC236}">
                <a16:creationId xmlns:a16="http://schemas.microsoft.com/office/drawing/2014/main" id="{86121642-6CA5-0342-AA84-BA0DB7658211}"/>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4398767" y="1436914"/>
            <a:ext cx="2389784" cy="5077096"/>
          </a:xfrm>
          <a:prstGeom prst="rect">
            <a:avLst/>
          </a:prstGeom>
        </p:spPr>
      </p:pic>
      <p:sp>
        <p:nvSpPr>
          <p:cNvPr id="57" name="Paleoseismic History of Cascadia">
            <a:extLst>
              <a:ext uri="{FF2B5EF4-FFF2-40B4-BE49-F238E27FC236}">
                <a16:creationId xmlns:a16="http://schemas.microsoft.com/office/drawing/2014/main" id="{8E62773F-0FE4-EE4F-A9A7-C8D9CD8AAC7B}"/>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M9 slip models also fit subsidence in 1700</a:t>
            </a:r>
          </a:p>
        </p:txBody>
      </p:sp>
      <p:sp>
        <p:nvSpPr>
          <p:cNvPr id="58" name="TextBox 57">
            <a:extLst>
              <a:ext uri="{FF2B5EF4-FFF2-40B4-BE49-F238E27FC236}">
                <a16:creationId xmlns:a16="http://schemas.microsoft.com/office/drawing/2014/main" id="{5A2E3DF1-FD63-FD49-A883-C284860533BA}"/>
              </a:ext>
            </a:extLst>
          </p:cNvPr>
          <p:cNvSpPr txBox="1"/>
          <p:nvPr/>
        </p:nvSpPr>
        <p:spPr>
          <a:xfrm>
            <a:off x="609600" y="1421924"/>
            <a:ext cx="3941542" cy="4401205"/>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Subevents influence coastal subsidence</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rgbClr val="00B050"/>
                </a:solidFill>
                <a:latin typeface="Gill Sans" panose="020B0502020104020203" pitchFamily="34" charset="-79"/>
                <a:cs typeface="Gill Sans" panose="020B0502020104020203" pitchFamily="34" charset="-79"/>
              </a:rPr>
              <a:t>	- Analogs from Chile and </a:t>
            </a:r>
          </a:p>
          <a:p>
            <a:r>
              <a:rPr lang="en-US" sz="2400" dirty="0">
                <a:solidFill>
                  <a:srgbClr val="00B050"/>
                </a:solidFill>
                <a:latin typeface="Gill Sans" panose="020B0502020104020203" pitchFamily="34" charset="-79"/>
                <a:cs typeface="Gill Sans" panose="020B0502020104020203" pitchFamily="34" charset="-79"/>
              </a:rPr>
              <a:t>	  Japan</a:t>
            </a:r>
          </a:p>
          <a:p>
            <a:endParaRPr lang="en-US" sz="2400" dirty="0">
              <a:solidFill>
                <a:srgbClr val="00B050"/>
              </a:solidFill>
              <a:latin typeface="Gill Sans" panose="020B0502020104020203" pitchFamily="34" charset="-79"/>
              <a:cs typeface="Gill Sans" panose="020B0502020104020203" pitchFamily="34" charset="-79"/>
            </a:endParaRPr>
          </a:p>
          <a:p>
            <a:r>
              <a:rPr lang="en-US" sz="2400" dirty="0">
                <a:solidFill>
                  <a:srgbClr val="00B050"/>
                </a:solidFill>
                <a:latin typeface="Gill Sans" panose="020B0502020104020203" pitchFamily="34" charset="-79"/>
                <a:cs typeface="Gill Sans" panose="020B0502020104020203" pitchFamily="34" charset="-79"/>
              </a:rPr>
              <a:t>	- Background slip radiates </a:t>
            </a:r>
          </a:p>
          <a:p>
            <a:r>
              <a:rPr lang="en-US" sz="2400" dirty="0">
                <a:solidFill>
                  <a:srgbClr val="00B050"/>
                </a:solidFill>
                <a:latin typeface="Gill Sans" panose="020B0502020104020203" pitchFamily="34" charset="-79"/>
                <a:cs typeface="Gill Sans" panose="020B0502020104020203" pitchFamily="34" charset="-79"/>
              </a:rPr>
              <a:t>	  low-frequency energy</a:t>
            </a:r>
          </a:p>
          <a:p>
            <a:endParaRPr lang="en-US" sz="2400" dirty="0">
              <a:solidFill>
                <a:srgbClr val="00B050"/>
              </a:solidFill>
              <a:latin typeface="Gill Sans" panose="020B0502020104020203" pitchFamily="34" charset="-79"/>
              <a:cs typeface="Gill Sans" panose="020B0502020104020203" pitchFamily="34" charset="-79"/>
            </a:endParaRPr>
          </a:p>
          <a:p>
            <a:r>
              <a:rPr lang="en-US" sz="2400" dirty="0">
                <a:solidFill>
                  <a:srgbClr val="00B050"/>
                </a:solidFill>
                <a:latin typeface="Gill Sans" panose="020B0502020104020203" pitchFamily="34" charset="-79"/>
                <a:cs typeface="Gill Sans" panose="020B0502020104020203" pitchFamily="34" charset="-79"/>
              </a:rPr>
              <a:t>	- Subevents radiate high-</a:t>
            </a:r>
          </a:p>
          <a:p>
            <a:r>
              <a:rPr lang="en-US" sz="2400" dirty="0">
                <a:solidFill>
                  <a:srgbClr val="00B050"/>
                </a:solidFill>
                <a:latin typeface="Gill Sans" panose="020B0502020104020203" pitchFamily="34" charset="-79"/>
                <a:cs typeface="Gill Sans" panose="020B0502020104020203" pitchFamily="34" charset="-79"/>
              </a:rPr>
              <a:t>	  frequency energy</a:t>
            </a:r>
          </a:p>
        </p:txBody>
      </p:sp>
      <p:sp>
        <p:nvSpPr>
          <p:cNvPr id="3" name="Rectangle 2">
            <a:extLst>
              <a:ext uri="{FF2B5EF4-FFF2-40B4-BE49-F238E27FC236}">
                <a16:creationId xmlns:a16="http://schemas.microsoft.com/office/drawing/2014/main" id="{30F7756A-0F54-0048-98D7-E1B9C42ECFB6}"/>
              </a:ext>
            </a:extLst>
          </p:cNvPr>
          <p:cNvSpPr/>
          <p:nvPr/>
        </p:nvSpPr>
        <p:spPr>
          <a:xfrm>
            <a:off x="9283338" y="1333575"/>
            <a:ext cx="287382" cy="25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FA4C928-3933-0F42-89B5-1C652AD9E879}"/>
              </a:ext>
            </a:extLst>
          </p:cNvPr>
          <p:cNvSpPr/>
          <p:nvPr/>
        </p:nvSpPr>
        <p:spPr>
          <a:xfrm>
            <a:off x="4161699" y="1333575"/>
            <a:ext cx="287382" cy="252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926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18805" y="-350646"/>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Hypothetical slip models</a:t>
            </a:r>
          </a:p>
        </p:txBody>
      </p:sp>
      <p:sp>
        <p:nvSpPr>
          <p:cNvPr id="7" name="TextBox 6">
            <a:extLst>
              <a:ext uri="{FF2B5EF4-FFF2-40B4-BE49-F238E27FC236}">
                <a16:creationId xmlns:a16="http://schemas.microsoft.com/office/drawing/2014/main" id="{FB953860-0976-9746-B144-334D3861A0CC}"/>
              </a:ext>
            </a:extLst>
          </p:cNvPr>
          <p:cNvSpPr txBox="1"/>
          <p:nvPr/>
        </p:nvSpPr>
        <p:spPr>
          <a:xfrm>
            <a:off x="609600" y="1421924"/>
            <a:ext cx="5674172" cy="2677656"/>
          </a:xfrm>
          <a:prstGeom prst="rect">
            <a:avLst/>
          </a:prstGeom>
          <a:noFill/>
        </p:spPr>
        <p:txBody>
          <a:bodyPr wrap="square" rtlCol="0">
            <a:spAutoFit/>
          </a:bodyPr>
          <a:lstStyle/>
          <a:p>
            <a:r>
              <a:rPr lang="en-US" sz="2400" dirty="0">
                <a:solidFill>
                  <a:schemeClr val="tx1">
                    <a:lumMod val="65000"/>
                    <a:lumOff val="35000"/>
                  </a:schemeClr>
                </a:solidFill>
                <a:latin typeface="Gill Sans" panose="020B0502020104020203" pitchFamily="34" charset="-79"/>
                <a:cs typeface="Gill Sans" panose="020B0502020104020203" pitchFamily="34" charset="-79"/>
              </a:rPr>
              <a:t>“The </a:t>
            </a:r>
            <a:r>
              <a:rPr lang="en-US" sz="2400" dirty="0">
                <a:solidFill>
                  <a:srgbClr val="7030A0"/>
                </a:solidFill>
                <a:latin typeface="Gill Sans" panose="020B0502020104020203" pitchFamily="34" charset="-79"/>
                <a:cs typeface="Gill Sans" panose="020B0502020104020203" pitchFamily="34" charset="-79"/>
              </a:rPr>
              <a:t>uncertainties</a:t>
            </a:r>
            <a:r>
              <a:rPr lang="en-US" sz="2400" dirty="0">
                <a:solidFill>
                  <a:schemeClr val="tx1">
                    <a:lumMod val="65000"/>
                    <a:lumOff val="35000"/>
                  </a:schemeClr>
                </a:solidFill>
                <a:latin typeface="Gill Sans" panose="020B0502020104020203" pitchFamily="34" charset="-79"/>
                <a:cs typeface="Gill Sans" panose="020B0502020104020203" pitchFamily="34" charset="-79"/>
              </a:rPr>
              <a:t> of the inferred source parameters from </a:t>
            </a:r>
            <a:r>
              <a:rPr lang="en-US" sz="2400" dirty="0" err="1">
                <a:solidFill>
                  <a:schemeClr val="tx1">
                    <a:lumMod val="65000"/>
                    <a:lumOff val="35000"/>
                  </a:schemeClr>
                </a:solidFill>
                <a:latin typeface="Gill Sans" panose="020B0502020104020203" pitchFamily="34" charset="-79"/>
                <a:cs typeface="Gill Sans" panose="020B0502020104020203" pitchFamily="34" charset="-79"/>
              </a:rPr>
              <a:t>paleoseismic</a:t>
            </a:r>
            <a:r>
              <a:rPr lang="en-US" sz="2400" dirty="0">
                <a:solidFill>
                  <a:schemeClr val="tx1">
                    <a:lumMod val="65000"/>
                    <a:lumOff val="35000"/>
                  </a:schemeClr>
                </a:solidFill>
                <a:latin typeface="Gill Sans" panose="020B0502020104020203" pitchFamily="34" charset="-79"/>
                <a:cs typeface="Gill Sans" panose="020B0502020104020203" pitchFamily="34" charset="-79"/>
              </a:rPr>
              <a:t> studies are inherently large, and therefore, </a:t>
            </a:r>
            <a:r>
              <a:rPr lang="en-US" sz="2400" dirty="0">
                <a:solidFill>
                  <a:srgbClr val="7030A0"/>
                </a:solidFill>
                <a:latin typeface="Gill Sans" panose="020B0502020104020203" pitchFamily="34" charset="-79"/>
                <a:cs typeface="Gill Sans" panose="020B0502020104020203" pitchFamily="34" charset="-79"/>
              </a:rPr>
              <a:t>there is good reason to explore scenarios that challenge preconceptions of what is likely.”</a:t>
            </a:r>
          </a:p>
          <a:p>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r>
              <a:rPr lang="en-US" sz="2400" dirty="0">
                <a:solidFill>
                  <a:schemeClr val="tx1">
                    <a:lumMod val="65000"/>
                    <a:lumOff val="35000"/>
                  </a:schemeClr>
                </a:solidFill>
                <a:latin typeface="Gill Sans" panose="020B0502020104020203" pitchFamily="34" charset="-79"/>
                <a:cs typeface="Gill Sans" panose="020B0502020104020203" pitchFamily="34" charset="-79"/>
              </a:rPr>
              <a:t>						  —</a:t>
            </a:r>
            <a:r>
              <a:rPr lang="en-US" sz="2400" dirty="0" err="1">
                <a:solidFill>
                  <a:schemeClr val="tx1">
                    <a:lumMod val="65000"/>
                    <a:lumOff val="35000"/>
                  </a:schemeClr>
                </a:solidFill>
                <a:latin typeface="Gill Sans" panose="020B0502020104020203" pitchFamily="34" charset="-79"/>
                <a:cs typeface="Gill Sans" panose="020B0502020104020203" pitchFamily="34" charset="-79"/>
              </a:rPr>
              <a:t>Melgar</a:t>
            </a:r>
            <a:r>
              <a:rPr lang="en-US" sz="2400" dirty="0">
                <a:solidFill>
                  <a:schemeClr val="tx1">
                    <a:lumMod val="65000"/>
                    <a:lumOff val="35000"/>
                  </a:schemeClr>
                </a:solidFill>
                <a:latin typeface="Gill Sans" panose="020B0502020104020203" pitchFamily="34" charset="-79"/>
                <a:cs typeface="Gill Sans" panose="020B0502020104020203" pitchFamily="34" charset="-79"/>
              </a:rPr>
              <a:t> et al., 2016</a:t>
            </a:r>
          </a:p>
        </p:txBody>
      </p:sp>
      <p:sp>
        <p:nvSpPr>
          <p:cNvPr id="28" name="Wang and others, 2011…">
            <a:extLst>
              <a:ext uri="{FF2B5EF4-FFF2-40B4-BE49-F238E27FC236}">
                <a16:creationId xmlns:a16="http://schemas.microsoft.com/office/drawing/2014/main" id="{8CA9220D-051E-594E-AD19-6DA31369E769}"/>
              </a:ext>
            </a:extLst>
          </p:cNvPr>
          <p:cNvSpPr/>
          <p:nvPr/>
        </p:nvSpPr>
        <p:spPr>
          <a:xfrm>
            <a:off x="9123855" y="6535122"/>
            <a:ext cx="1590500"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sz="1600" dirty="0" err="1">
                <a:latin typeface="Gill Sans" panose="020B0502020104020203" pitchFamily="34" charset="-79"/>
                <a:cs typeface="Gill Sans" panose="020B0502020104020203" pitchFamily="34" charset="-79"/>
              </a:rPr>
              <a:t>Melgar</a:t>
            </a:r>
            <a:r>
              <a:rPr lang="en-US" sz="1600" dirty="0">
                <a:latin typeface="Gill Sans" panose="020B0502020104020203" pitchFamily="34" charset="-79"/>
                <a:cs typeface="Gill Sans" panose="020B0502020104020203" pitchFamily="34" charset="-79"/>
              </a:rPr>
              <a:t> et al.</a:t>
            </a:r>
            <a:r>
              <a:rPr sz="1600" dirty="0">
                <a:latin typeface="Gill Sans" panose="020B0502020104020203" pitchFamily="34" charset="-79"/>
                <a:cs typeface="Gill Sans" panose="020B0502020104020203" pitchFamily="34" charset="-79"/>
              </a:rPr>
              <a:t>, 201</a:t>
            </a:r>
            <a:r>
              <a:rPr lang="en-US" sz="1600" dirty="0">
                <a:latin typeface="Gill Sans" panose="020B0502020104020203" pitchFamily="34" charset="-79"/>
                <a:cs typeface="Gill Sans" panose="020B0502020104020203" pitchFamily="34" charset="-79"/>
              </a:rPr>
              <a:t>6</a:t>
            </a:r>
            <a:endParaRPr sz="1600" dirty="0">
              <a:latin typeface="Gill Sans" panose="020B0502020104020203" pitchFamily="34" charset="-79"/>
              <a:cs typeface="Gill Sans" panose="020B0502020104020203" pitchFamily="34" charset="-79"/>
            </a:endParaRPr>
          </a:p>
        </p:txBody>
      </p:sp>
      <p:pic>
        <p:nvPicPr>
          <p:cNvPr id="3" name="Picture 2">
            <a:extLst>
              <a:ext uri="{FF2B5EF4-FFF2-40B4-BE49-F238E27FC236}">
                <a16:creationId xmlns:a16="http://schemas.microsoft.com/office/drawing/2014/main" id="{E1AA8B37-EA32-B241-BAA6-986A0D299B1D}"/>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9123855" y="522515"/>
            <a:ext cx="2151017" cy="6012608"/>
          </a:xfrm>
          <a:prstGeom prst="rect">
            <a:avLst/>
          </a:prstGeom>
        </p:spPr>
      </p:pic>
      <p:pic>
        <p:nvPicPr>
          <p:cNvPr id="4" name="Picture 3">
            <a:extLst>
              <a:ext uri="{FF2B5EF4-FFF2-40B4-BE49-F238E27FC236}">
                <a16:creationId xmlns:a16="http://schemas.microsoft.com/office/drawing/2014/main" id="{36155E80-FD41-7D4F-AF6F-B01FF10C36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44937" y="235821"/>
            <a:ext cx="1909704" cy="3984487"/>
          </a:xfrm>
          <a:prstGeom prst="rect">
            <a:avLst/>
          </a:prstGeom>
        </p:spPr>
      </p:pic>
      <p:sp>
        <p:nvSpPr>
          <p:cNvPr id="2" name="Rectangle 1">
            <a:extLst>
              <a:ext uri="{FF2B5EF4-FFF2-40B4-BE49-F238E27FC236}">
                <a16:creationId xmlns:a16="http://schemas.microsoft.com/office/drawing/2014/main" id="{B2D79310-6324-A847-8AF4-35148D8C07F0}"/>
              </a:ext>
            </a:extLst>
          </p:cNvPr>
          <p:cNvSpPr/>
          <p:nvPr/>
        </p:nvSpPr>
        <p:spPr>
          <a:xfrm>
            <a:off x="609600" y="4686408"/>
            <a:ext cx="5771103" cy="1200329"/>
          </a:xfrm>
          <a:prstGeom prst="rect">
            <a:avLst/>
          </a:prstGeom>
        </p:spPr>
        <p:txBody>
          <a:bodyPr wrap="square">
            <a:spAutoFit/>
          </a:bodyPr>
          <a:lstStyle/>
          <a:p>
            <a:r>
              <a:rPr lang="en-US" sz="2400" dirty="0">
                <a:solidFill>
                  <a:srgbClr val="00B050"/>
                </a:solidFill>
                <a:latin typeface="Gill Sans" panose="020B0502020104020203" pitchFamily="34" charset="-79"/>
                <a:cs typeface="Gill Sans" panose="020B0502020104020203" pitchFamily="34" charset="-79"/>
              </a:rPr>
              <a:t>Advances in Cascadia science must leverage convergences between modeling and observations.</a:t>
            </a:r>
          </a:p>
        </p:txBody>
      </p:sp>
      <p:sp>
        <p:nvSpPr>
          <p:cNvPr id="5" name="Rectangle 4">
            <a:extLst>
              <a:ext uri="{FF2B5EF4-FFF2-40B4-BE49-F238E27FC236}">
                <a16:creationId xmlns:a16="http://schemas.microsoft.com/office/drawing/2014/main" id="{A66C4237-CF18-8B4E-8E52-8852BD2E7BD9}"/>
              </a:ext>
            </a:extLst>
          </p:cNvPr>
          <p:cNvSpPr/>
          <p:nvPr/>
        </p:nvSpPr>
        <p:spPr>
          <a:xfrm>
            <a:off x="6496595" y="4482639"/>
            <a:ext cx="2606390" cy="923330"/>
          </a:xfrm>
          <a:prstGeom prst="rect">
            <a:avLst/>
          </a:prstGeom>
          <a:ln w="38100">
            <a:noFill/>
          </a:ln>
        </p:spPr>
        <p:txBody>
          <a:bodyPr wrap="square">
            <a:spAutoFit/>
          </a:bodyPr>
          <a:lstStyle/>
          <a:p>
            <a:r>
              <a:rPr lang="en-US" dirty="0">
                <a:solidFill>
                  <a:schemeClr val="tx1">
                    <a:lumMod val="65000"/>
                    <a:lumOff val="35000"/>
                  </a:schemeClr>
                </a:solidFill>
                <a:latin typeface="Gill Sans" panose="020B0502020104020203" pitchFamily="34" charset="-79"/>
                <a:cs typeface="Gill Sans" panose="020B0502020104020203" pitchFamily="34" charset="-79"/>
              </a:rPr>
              <a:t>Modeling conflicts with observations of repeated coastal subsidence.</a:t>
            </a:r>
          </a:p>
        </p:txBody>
      </p:sp>
      <p:cxnSp>
        <p:nvCxnSpPr>
          <p:cNvPr id="16" name="Straight Arrow Connector 15">
            <a:extLst>
              <a:ext uri="{FF2B5EF4-FFF2-40B4-BE49-F238E27FC236}">
                <a16:creationId xmlns:a16="http://schemas.microsoft.com/office/drawing/2014/main" id="{8CAC7EF1-C241-6F42-B46A-F887FFBF9E2F}"/>
              </a:ext>
            </a:extLst>
          </p:cNvPr>
          <p:cNvCxnSpPr>
            <a:cxnSpLocks/>
            <a:stCxn id="5" idx="0"/>
          </p:cNvCxnSpPr>
          <p:nvPr/>
        </p:nvCxnSpPr>
        <p:spPr>
          <a:xfrm flipV="1">
            <a:off x="7799790" y="3828425"/>
            <a:ext cx="56066" cy="65421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33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2"/>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Paleoseismic History of Cascadia">
            <a:extLst>
              <a:ext uri="{FF2B5EF4-FFF2-40B4-BE49-F238E27FC236}">
                <a16:creationId xmlns:a16="http://schemas.microsoft.com/office/drawing/2014/main" id="{1BF2FF15-5524-0540-B71B-3649727E0305}"/>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a:solidFill>
                  <a:srgbClr val="00B050"/>
                </a:solidFill>
                <a:latin typeface="Gill Sans" panose="020B0502020104020203" pitchFamily="34" charset="-79"/>
                <a:ea typeface="Helvetica Neue" panose="02000503000000020004" pitchFamily="2" charset="0"/>
                <a:cs typeface="Gill Sans" panose="020B0502020104020203" pitchFamily="34" charset="-79"/>
              </a:rPr>
              <a:t>Concluding remarks</a:t>
            </a:r>
            <a:endParaRPr lang="en-US" sz="4800" dirty="0">
              <a:solidFill>
                <a:srgbClr val="00B050"/>
              </a:solidFill>
              <a:latin typeface="Gill Sans" panose="020B0502020104020203" pitchFamily="34" charset="-79"/>
              <a:ea typeface="Helvetica Neue" panose="02000503000000020004" pitchFamily="2" charset="0"/>
              <a:cs typeface="Gill Sans" panose="020B0502020104020203" pitchFamily="34" charset="-79"/>
            </a:endParaRPr>
          </a:p>
        </p:txBody>
      </p:sp>
      <p:pic>
        <p:nvPicPr>
          <p:cNvPr id="12" name="Picture 11">
            <a:extLst>
              <a:ext uri="{FF2B5EF4-FFF2-40B4-BE49-F238E27FC236}">
                <a16:creationId xmlns:a16="http://schemas.microsoft.com/office/drawing/2014/main" id="{80402886-9F68-4645-8885-6FFFC19C997A}"/>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8947356" y="925507"/>
            <a:ext cx="2630948" cy="5732162"/>
          </a:xfrm>
          <a:prstGeom prst="rect">
            <a:avLst/>
          </a:prstGeom>
        </p:spPr>
      </p:pic>
      <p:sp>
        <p:nvSpPr>
          <p:cNvPr id="13" name="Freeform 12">
            <a:extLst>
              <a:ext uri="{FF2B5EF4-FFF2-40B4-BE49-F238E27FC236}">
                <a16:creationId xmlns:a16="http://schemas.microsoft.com/office/drawing/2014/main" id="{A2CC5501-DBDD-C94B-8B48-4CCCCCA5AF6B}"/>
              </a:ext>
            </a:extLst>
          </p:cNvPr>
          <p:cNvSpPr/>
          <p:nvPr/>
        </p:nvSpPr>
        <p:spPr>
          <a:xfrm>
            <a:off x="9402371" y="1174136"/>
            <a:ext cx="1388533" cy="5401733"/>
          </a:xfrm>
          <a:custGeom>
            <a:avLst/>
            <a:gdLst>
              <a:gd name="connsiteX0" fmla="*/ 0 w 1388533"/>
              <a:gd name="connsiteY0" fmla="*/ 160867 h 5401733"/>
              <a:gd name="connsiteX1" fmla="*/ 42333 w 1388533"/>
              <a:gd name="connsiteY1" fmla="*/ 59267 h 5401733"/>
              <a:gd name="connsiteX2" fmla="*/ 118533 w 1388533"/>
              <a:gd name="connsiteY2" fmla="*/ 0 h 5401733"/>
              <a:gd name="connsiteX3" fmla="*/ 186266 w 1388533"/>
              <a:gd name="connsiteY3" fmla="*/ 16933 h 5401733"/>
              <a:gd name="connsiteX4" fmla="*/ 355600 w 1388533"/>
              <a:gd name="connsiteY4" fmla="*/ 194733 h 5401733"/>
              <a:gd name="connsiteX5" fmla="*/ 533400 w 1388533"/>
              <a:gd name="connsiteY5" fmla="*/ 414867 h 5401733"/>
              <a:gd name="connsiteX6" fmla="*/ 711200 w 1388533"/>
              <a:gd name="connsiteY6" fmla="*/ 626533 h 5401733"/>
              <a:gd name="connsiteX7" fmla="*/ 905933 w 1388533"/>
              <a:gd name="connsiteY7" fmla="*/ 846667 h 5401733"/>
              <a:gd name="connsiteX8" fmla="*/ 1007533 w 1388533"/>
              <a:gd name="connsiteY8" fmla="*/ 982133 h 5401733"/>
              <a:gd name="connsiteX9" fmla="*/ 1058333 w 1388533"/>
              <a:gd name="connsiteY9" fmla="*/ 1092200 h 5401733"/>
              <a:gd name="connsiteX10" fmla="*/ 1092200 w 1388533"/>
              <a:gd name="connsiteY10" fmla="*/ 1227667 h 5401733"/>
              <a:gd name="connsiteX11" fmla="*/ 1134533 w 1388533"/>
              <a:gd name="connsiteY11" fmla="*/ 1405467 h 5401733"/>
              <a:gd name="connsiteX12" fmla="*/ 1151466 w 1388533"/>
              <a:gd name="connsiteY12" fmla="*/ 1608667 h 5401733"/>
              <a:gd name="connsiteX13" fmla="*/ 1126066 w 1388533"/>
              <a:gd name="connsiteY13" fmla="*/ 1845733 h 5401733"/>
              <a:gd name="connsiteX14" fmla="*/ 1126066 w 1388533"/>
              <a:gd name="connsiteY14" fmla="*/ 2159000 h 5401733"/>
              <a:gd name="connsiteX15" fmla="*/ 1117600 w 1388533"/>
              <a:gd name="connsiteY15" fmla="*/ 2709333 h 5401733"/>
              <a:gd name="connsiteX16" fmla="*/ 1109133 w 1388533"/>
              <a:gd name="connsiteY16" fmla="*/ 3200400 h 5401733"/>
              <a:gd name="connsiteX17" fmla="*/ 1109133 w 1388533"/>
              <a:gd name="connsiteY17" fmla="*/ 3708400 h 5401733"/>
              <a:gd name="connsiteX18" fmla="*/ 1117600 w 1388533"/>
              <a:gd name="connsiteY18" fmla="*/ 4047067 h 5401733"/>
              <a:gd name="connsiteX19" fmla="*/ 1159933 w 1388533"/>
              <a:gd name="connsiteY19" fmla="*/ 4512733 h 5401733"/>
              <a:gd name="connsiteX20" fmla="*/ 1227666 w 1388533"/>
              <a:gd name="connsiteY20" fmla="*/ 4842933 h 5401733"/>
              <a:gd name="connsiteX21" fmla="*/ 1303866 w 1388533"/>
              <a:gd name="connsiteY21" fmla="*/ 5164667 h 5401733"/>
              <a:gd name="connsiteX22" fmla="*/ 1380066 w 1388533"/>
              <a:gd name="connsiteY22" fmla="*/ 5325533 h 5401733"/>
              <a:gd name="connsiteX23" fmla="*/ 1388533 w 1388533"/>
              <a:gd name="connsiteY23" fmla="*/ 5359400 h 5401733"/>
              <a:gd name="connsiteX24" fmla="*/ 1388533 w 1388533"/>
              <a:gd name="connsiteY24" fmla="*/ 5367867 h 5401733"/>
              <a:gd name="connsiteX25" fmla="*/ 1320800 w 1388533"/>
              <a:gd name="connsiteY25" fmla="*/ 5401733 h 5401733"/>
              <a:gd name="connsiteX26" fmla="*/ 1219200 w 1388533"/>
              <a:gd name="connsiteY26" fmla="*/ 5401733 h 5401733"/>
              <a:gd name="connsiteX27" fmla="*/ 1219200 w 1388533"/>
              <a:gd name="connsiteY27" fmla="*/ 5401733 h 5401733"/>
              <a:gd name="connsiteX28" fmla="*/ 1117600 w 1388533"/>
              <a:gd name="connsiteY28" fmla="*/ 5334000 h 5401733"/>
              <a:gd name="connsiteX29" fmla="*/ 1066800 w 1388533"/>
              <a:gd name="connsiteY29" fmla="*/ 5215467 h 5401733"/>
              <a:gd name="connsiteX30" fmla="*/ 1016000 w 1388533"/>
              <a:gd name="connsiteY30" fmla="*/ 4995333 h 5401733"/>
              <a:gd name="connsiteX31" fmla="*/ 973666 w 1388533"/>
              <a:gd name="connsiteY31" fmla="*/ 4639733 h 5401733"/>
              <a:gd name="connsiteX32" fmla="*/ 939800 w 1388533"/>
              <a:gd name="connsiteY32" fmla="*/ 4419600 h 5401733"/>
              <a:gd name="connsiteX33" fmla="*/ 905933 w 1388533"/>
              <a:gd name="connsiteY33" fmla="*/ 4148667 h 5401733"/>
              <a:gd name="connsiteX34" fmla="*/ 889000 w 1388533"/>
              <a:gd name="connsiteY34" fmla="*/ 3801533 h 5401733"/>
              <a:gd name="connsiteX35" fmla="*/ 889000 w 1388533"/>
              <a:gd name="connsiteY35" fmla="*/ 3293533 h 5401733"/>
              <a:gd name="connsiteX36" fmla="*/ 872066 w 1388533"/>
              <a:gd name="connsiteY36" fmla="*/ 2904067 h 5401733"/>
              <a:gd name="connsiteX37" fmla="*/ 838200 w 1388533"/>
              <a:gd name="connsiteY37" fmla="*/ 2624667 h 5401733"/>
              <a:gd name="connsiteX38" fmla="*/ 812800 w 1388533"/>
              <a:gd name="connsiteY38" fmla="*/ 2302933 h 5401733"/>
              <a:gd name="connsiteX39" fmla="*/ 762000 w 1388533"/>
              <a:gd name="connsiteY39" fmla="*/ 1989667 h 5401733"/>
              <a:gd name="connsiteX40" fmla="*/ 694266 w 1388533"/>
              <a:gd name="connsiteY40" fmla="*/ 1625600 h 5401733"/>
              <a:gd name="connsiteX41" fmla="*/ 618066 w 1388533"/>
              <a:gd name="connsiteY41" fmla="*/ 1405467 h 5401733"/>
              <a:gd name="connsiteX42" fmla="*/ 474133 w 1388533"/>
              <a:gd name="connsiteY42" fmla="*/ 1041400 h 5401733"/>
              <a:gd name="connsiteX43" fmla="*/ 254000 w 1388533"/>
              <a:gd name="connsiteY43" fmla="*/ 618067 h 5401733"/>
              <a:gd name="connsiteX44" fmla="*/ 118533 w 1388533"/>
              <a:gd name="connsiteY44" fmla="*/ 389467 h 5401733"/>
              <a:gd name="connsiteX45" fmla="*/ 50800 w 1388533"/>
              <a:gd name="connsiteY45" fmla="*/ 254000 h 5401733"/>
              <a:gd name="connsiteX46" fmla="*/ 0 w 1388533"/>
              <a:gd name="connsiteY46" fmla="*/ 160867 h 540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8533" h="5401733">
                <a:moveTo>
                  <a:pt x="0" y="160867"/>
                </a:moveTo>
                <a:lnTo>
                  <a:pt x="42333" y="59267"/>
                </a:lnTo>
                <a:lnTo>
                  <a:pt x="118533" y="0"/>
                </a:lnTo>
                <a:lnTo>
                  <a:pt x="186266" y="16933"/>
                </a:lnTo>
                <a:lnTo>
                  <a:pt x="355600" y="194733"/>
                </a:lnTo>
                <a:lnTo>
                  <a:pt x="533400" y="414867"/>
                </a:lnTo>
                <a:lnTo>
                  <a:pt x="711200" y="626533"/>
                </a:lnTo>
                <a:lnTo>
                  <a:pt x="905933" y="846667"/>
                </a:lnTo>
                <a:lnTo>
                  <a:pt x="1007533" y="982133"/>
                </a:lnTo>
                <a:lnTo>
                  <a:pt x="1058333" y="1092200"/>
                </a:lnTo>
                <a:lnTo>
                  <a:pt x="1092200" y="1227667"/>
                </a:lnTo>
                <a:lnTo>
                  <a:pt x="1134533" y="1405467"/>
                </a:lnTo>
                <a:lnTo>
                  <a:pt x="1151466" y="1608667"/>
                </a:lnTo>
                <a:lnTo>
                  <a:pt x="1126066" y="1845733"/>
                </a:lnTo>
                <a:lnTo>
                  <a:pt x="1126066" y="2159000"/>
                </a:lnTo>
                <a:lnTo>
                  <a:pt x="1117600" y="2709333"/>
                </a:lnTo>
                <a:lnTo>
                  <a:pt x="1109133" y="3200400"/>
                </a:lnTo>
                <a:lnTo>
                  <a:pt x="1109133" y="3708400"/>
                </a:lnTo>
                <a:lnTo>
                  <a:pt x="1117600" y="4047067"/>
                </a:lnTo>
                <a:lnTo>
                  <a:pt x="1159933" y="4512733"/>
                </a:lnTo>
                <a:lnTo>
                  <a:pt x="1227666" y="4842933"/>
                </a:lnTo>
                <a:lnTo>
                  <a:pt x="1303866" y="5164667"/>
                </a:lnTo>
                <a:lnTo>
                  <a:pt x="1380066" y="5325533"/>
                </a:lnTo>
                <a:lnTo>
                  <a:pt x="1388533" y="5359400"/>
                </a:lnTo>
                <a:lnTo>
                  <a:pt x="1388533" y="5367867"/>
                </a:lnTo>
                <a:lnTo>
                  <a:pt x="1320800" y="5401733"/>
                </a:lnTo>
                <a:lnTo>
                  <a:pt x="1219200" y="5401733"/>
                </a:lnTo>
                <a:lnTo>
                  <a:pt x="1219200" y="5401733"/>
                </a:lnTo>
                <a:lnTo>
                  <a:pt x="1117600" y="5334000"/>
                </a:lnTo>
                <a:lnTo>
                  <a:pt x="1066800" y="5215467"/>
                </a:lnTo>
                <a:lnTo>
                  <a:pt x="1016000" y="4995333"/>
                </a:lnTo>
                <a:lnTo>
                  <a:pt x="973666" y="4639733"/>
                </a:lnTo>
                <a:lnTo>
                  <a:pt x="939800" y="4419600"/>
                </a:lnTo>
                <a:lnTo>
                  <a:pt x="905933" y="4148667"/>
                </a:lnTo>
                <a:lnTo>
                  <a:pt x="889000" y="3801533"/>
                </a:lnTo>
                <a:lnTo>
                  <a:pt x="889000" y="3293533"/>
                </a:lnTo>
                <a:lnTo>
                  <a:pt x="872066" y="2904067"/>
                </a:lnTo>
                <a:lnTo>
                  <a:pt x="838200" y="2624667"/>
                </a:lnTo>
                <a:lnTo>
                  <a:pt x="812800" y="2302933"/>
                </a:lnTo>
                <a:lnTo>
                  <a:pt x="762000" y="1989667"/>
                </a:lnTo>
                <a:lnTo>
                  <a:pt x="694266" y="1625600"/>
                </a:lnTo>
                <a:lnTo>
                  <a:pt x="618066" y="1405467"/>
                </a:lnTo>
                <a:lnTo>
                  <a:pt x="474133" y="1041400"/>
                </a:lnTo>
                <a:lnTo>
                  <a:pt x="254000" y="618067"/>
                </a:lnTo>
                <a:lnTo>
                  <a:pt x="118533" y="389467"/>
                </a:lnTo>
                <a:lnTo>
                  <a:pt x="50800" y="254000"/>
                </a:lnTo>
                <a:lnTo>
                  <a:pt x="0" y="160867"/>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3D174FC5-9F06-A84C-A47B-865E96BC02D4}"/>
              </a:ext>
            </a:extLst>
          </p:cNvPr>
          <p:cNvSpPr/>
          <p:nvPr/>
        </p:nvSpPr>
        <p:spPr>
          <a:xfrm>
            <a:off x="9580171" y="962469"/>
            <a:ext cx="1498600" cy="5604934"/>
          </a:xfrm>
          <a:custGeom>
            <a:avLst/>
            <a:gdLst>
              <a:gd name="connsiteX0" fmla="*/ 33866 w 1498600"/>
              <a:gd name="connsiteY0" fmla="*/ 186267 h 5604934"/>
              <a:gd name="connsiteX1" fmla="*/ 0 w 1498600"/>
              <a:gd name="connsiteY1" fmla="*/ 118534 h 5604934"/>
              <a:gd name="connsiteX2" fmla="*/ 8466 w 1498600"/>
              <a:gd name="connsiteY2" fmla="*/ 76200 h 5604934"/>
              <a:gd name="connsiteX3" fmla="*/ 59266 w 1498600"/>
              <a:gd name="connsiteY3" fmla="*/ 16934 h 5604934"/>
              <a:gd name="connsiteX4" fmla="*/ 143933 w 1498600"/>
              <a:gd name="connsiteY4" fmla="*/ 0 h 5604934"/>
              <a:gd name="connsiteX5" fmla="*/ 245533 w 1498600"/>
              <a:gd name="connsiteY5" fmla="*/ 16934 h 5604934"/>
              <a:gd name="connsiteX6" fmla="*/ 423333 w 1498600"/>
              <a:gd name="connsiteY6" fmla="*/ 118534 h 5604934"/>
              <a:gd name="connsiteX7" fmla="*/ 651933 w 1498600"/>
              <a:gd name="connsiteY7" fmla="*/ 287867 h 5604934"/>
              <a:gd name="connsiteX8" fmla="*/ 872066 w 1498600"/>
              <a:gd name="connsiteY8" fmla="*/ 457200 h 5604934"/>
              <a:gd name="connsiteX9" fmla="*/ 1083733 w 1498600"/>
              <a:gd name="connsiteY9" fmla="*/ 618067 h 5604934"/>
              <a:gd name="connsiteX10" fmla="*/ 1295400 w 1498600"/>
              <a:gd name="connsiteY10" fmla="*/ 821267 h 5604934"/>
              <a:gd name="connsiteX11" fmla="*/ 1371600 w 1498600"/>
              <a:gd name="connsiteY11" fmla="*/ 948267 h 5604934"/>
              <a:gd name="connsiteX12" fmla="*/ 1447800 w 1498600"/>
              <a:gd name="connsiteY12" fmla="*/ 1109134 h 5604934"/>
              <a:gd name="connsiteX13" fmla="*/ 1490133 w 1498600"/>
              <a:gd name="connsiteY13" fmla="*/ 1286934 h 5604934"/>
              <a:gd name="connsiteX14" fmla="*/ 1498600 w 1498600"/>
              <a:gd name="connsiteY14" fmla="*/ 1557867 h 5604934"/>
              <a:gd name="connsiteX15" fmla="*/ 1481666 w 1498600"/>
              <a:gd name="connsiteY15" fmla="*/ 1744134 h 5604934"/>
              <a:gd name="connsiteX16" fmla="*/ 1447800 w 1498600"/>
              <a:gd name="connsiteY16" fmla="*/ 1981200 h 5604934"/>
              <a:gd name="connsiteX17" fmla="*/ 1413933 w 1498600"/>
              <a:gd name="connsiteY17" fmla="*/ 2218267 h 5604934"/>
              <a:gd name="connsiteX18" fmla="*/ 1388533 w 1498600"/>
              <a:gd name="connsiteY18" fmla="*/ 2404534 h 5604934"/>
              <a:gd name="connsiteX19" fmla="*/ 1354666 w 1498600"/>
              <a:gd name="connsiteY19" fmla="*/ 2726267 h 5604934"/>
              <a:gd name="connsiteX20" fmla="*/ 1329266 w 1498600"/>
              <a:gd name="connsiteY20" fmla="*/ 3022600 h 5604934"/>
              <a:gd name="connsiteX21" fmla="*/ 1312333 w 1498600"/>
              <a:gd name="connsiteY21" fmla="*/ 3318934 h 5604934"/>
              <a:gd name="connsiteX22" fmla="*/ 1286933 w 1498600"/>
              <a:gd name="connsiteY22" fmla="*/ 3699934 h 5604934"/>
              <a:gd name="connsiteX23" fmla="*/ 1261533 w 1498600"/>
              <a:gd name="connsiteY23" fmla="*/ 4123267 h 5604934"/>
              <a:gd name="connsiteX24" fmla="*/ 1270000 w 1498600"/>
              <a:gd name="connsiteY24" fmla="*/ 4453467 h 5604934"/>
              <a:gd name="connsiteX25" fmla="*/ 1312333 w 1498600"/>
              <a:gd name="connsiteY25" fmla="*/ 4775200 h 5604934"/>
              <a:gd name="connsiteX26" fmla="*/ 1388533 w 1498600"/>
              <a:gd name="connsiteY26" fmla="*/ 5223934 h 5604934"/>
              <a:gd name="connsiteX27" fmla="*/ 1430866 w 1498600"/>
              <a:gd name="connsiteY27" fmla="*/ 5435600 h 5604934"/>
              <a:gd name="connsiteX28" fmla="*/ 1422400 w 1498600"/>
              <a:gd name="connsiteY28" fmla="*/ 5520267 h 5604934"/>
              <a:gd name="connsiteX29" fmla="*/ 1422400 w 1498600"/>
              <a:gd name="connsiteY29" fmla="*/ 5520267 h 5604934"/>
              <a:gd name="connsiteX30" fmla="*/ 1337733 w 1498600"/>
              <a:gd name="connsiteY30" fmla="*/ 5604934 h 5604934"/>
              <a:gd name="connsiteX31" fmla="*/ 1295400 w 1498600"/>
              <a:gd name="connsiteY31" fmla="*/ 5604934 h 5604934"/>
              <a:gd name="connsiteX32" fmla="*/ 1227666 w 1498600"/>
              <a:gd name="connsiteY32" fmla="*/ 5528734 h 5604934"/>
              <a:gd name="connsiteX33" fmla="*/ 1151466 w 1498600"/>
              <a:gd name="connsiteY33" fmla="*/ 5334000 h 5604934"/>
              <a:gd name="connsiteX34" fmla="*/ 1092200 w 1498600"/>
              <a:gd name="connsiteY34" fmla="*/ 5063067 h 5604934"/>
              <a:gd name="connsiteX35" fmla="*/ 1049866 w 1498600"/>
              <a:gd name="connsiteY35" fmla="*/ 4851400 h 5604934"/>
              <a:gd name="connsiteX36" fmla="*/ 1007533 w 1498600"/>
              <a:gd name="connsiteY36" fmla="*/ 4563534 h 5604934"/>
              <a:gd name="connsiteX37" fmla="*/ 999066 w 1498600"/>
              <a:gd name="connsiteY37" fmla="*/ 4351867 h 5604934"/>
              <a:gd name="connsiteX38" fmla="*/ 973666 w 1498600"/>
              <a:gd name="connsiteY38" fmla="*/ 3987800 h 5604934"/>
              <a:gd name="connsiteX39" fmla="*/ 982133 w 1498600"/>
              <a:gd name="connsiteY39" fmla="*/ 3598334 h 5604934"/>
              <a:gd name="connsiteX40" fmla="*/ 990600 w 1498600"/>
              <a:gd name="connsiteY40" fmla="*/ 3183467 h 5604934"/>
              <a:gd name="connsiteX41" fmla="*/ 1016000 w 1498600"/>
              <a:gd name="connsiteY41" fmla="*/ 2751667 h 5604934"/>
              <a:gd name="connsiteX42" fmla="*/ 1024466 w 1498600"/>
              <a:gd name="connsiteY42" fmla="*/ 2396067 h 5604934"/>
              <a:gd name="connsiteX43" fmla="*/ 1041400 w 1498600"/>
              <a:gd name="connsiteY43" fmla="*/ 2133600 h 5604934"/>
              <a:gd name="connsiteX44" fmla="*/ 1066800 w 1498600"/>
              <a:gd name="connsiteY44" fmla="*/ 1786467 h 5604934"/>
              <a:gd name="connsiteX45" fmla="*/ 1032933 w 1498600"/>
              <a:gd name="connsiteY45" fmla="*/ 1549400 h 5604934"/>
              <a:gd name="connsiteX46" fmla="*/ 982133 w 1498600"/>
              <a:gd name="connsiteY46" fmla="*/ 1337734 h 5604934"/>
              <a:gd name="connsiteX47" fmla="*/ 872066 w 1498600"/>
              <a:gd name="connsiteY47" fmla="*/ 1100667 h 5604934"/>
              <a:gd name="connsiteX48" fmla="*/ 651933 w 1498600"/>
              <a:gd name="connsiteY48" fmla="*/ 846667 h 5604934"/>
              <a:gd name="connsiteX49" fmla="*/ 397933 w 1498600"/>
              <a:gd name="connsiteY49" fmla="*/ 618067 h 5604934"/>
              <a:gd name="connsiteX50" fmla="*/ 237066 w 1498600"/>
              <a:gd name="connsiteY50" fmla="*/ 440267 h 5604934"/>
              <a:gd name="connsiteX51" fmla="*/ 152400 w 1498600"/>
              <a:gd name="connsiteY51" fmla="*/ 338667 h 5604934"/>
              <a:gd name="connsiteX52" fmla="*/ 76200 w 1498600"/>
              <a:gd name="connsiteY52" fmla="*/ 237067 h 5604934"/>
              <a:gd name="connsiteX53" fmla="*/ 33866 w 1498600"/>
              <a:gd name="connsiteY53" fmla="*/ 186267 h 560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98600" h="5604934">
                <a:moveTo>
                  <a:pt x="33866" y="186267"/>
                </a:moveTo>
                <a:lnTo>
                  <a:pt x="0" y="118534"/>
                </a:lnTo>
                <a:lnTo>
                  <a:pt x="8466" y="76200"/>
                </a:lnTo>
                <a:lnTo>
                  <a:pt x="59266" y="16934"/>
                </a:lnTo>
                <a:lnTo>
                  <a:pt x="143933" y="0"/>
                </a:lnTo>
                <a:lnTo>
                  <a:pt x="245533" y="16934"/>
                </a:lnTo>
                <a:lnTo>
                  <a:pt x="423333" y="118534"/>
                </a:lnTo>
                <a:lnTo>
                  <a:pt x="651933" y="287867"/>
                </a:lnTo>
                <a:lnTo>
                  <a:pt x="872066" y="457200"/>
                </a:lnTo>
                <a:lnTo>
                  <a:pt x="1083733" y="618067"/>
                </a:lnTo>
                <a:lnTo>
                  <a:pt x="1295400" y="821267"/>
                </a:lnTo>
                <a:lnTo>
                  <a:pt x="1371600" y="948267"/>
                </a:lnTo>
                <a:lnTo>
                  <a:pt x="1447800" y="1109134"/>
                </a:lnTo>
                <a:lnTo>
                  <a:pt x="1490133" y="1286934"/>
                </a:lnTo>
                <a:lnTo>
                  <a:pt x="1498600" y="1557867"/>
                </a:lnTo>
                <a:lnTo>
                  <a:pt x="1481666" y="1744134"/>
                </a:lnTo>
                <a:lnTo>
                  <a:pt x="1447800" y="1981200"/>
                </a:lnTo>
                <a:lnTo>
                  <a:pt x="1413933" y="2218267"/>
                </a:lnTo>
                <a:lnTo>
                  <a:pt x="1388533" y="2404534"/>
                </a:lnTo>
                <a:lnTo>
                  <a:pt x="1354666" y="2726267"/>
                </a:lnTo>
                <a:lnTo>
                  <a:pt x="1329266" y="3022600"/>
                </a:lnTo>
                <a:lnTo>
                  <a:pt x="1312333" y="3318934"/>
                </a:lnTo>
                <a:lnTo>
                  <a:pt x="1286933" y="3699934"/>
                </a:lnTo>
                <a:lnTo>
                  <a:pt x="1261533" y="4123267"/>
                </a:lnTo>
                <a:lnTo>
                  <a:pt x="1270000" y="4453467"/>
                </a:lnTo>
                <a:lnTo>
                  <a:pt x="1312333" y="4775200"/>
                </a:lnTo>
                <a:lnTo>
                  <a:pt x="1388533" y="5223934"/>
                </a:lnTo>
                <a:lnTo>
                  <a:pt x="1430866" y="5435600"/>
                </a:lnTo>
                <a:lnTo>
                  <a:pt x="1422400" y="5520267"/>
                </a:lnTo>
                <a:lnTo>
                  <a:pt x="1422400" y="5520267"/>
                </a:lnTo>
                <a:lnTo>
                  <a:pt x="1337733" y="5604934"/>
                </a:lnTo>
                <a:lnTo>
                  <a:pt x="1295400" y="5604934"/>
                </a:lnTo>
                <a:lnTo>
                  <a:pt x="1227666" y="5528734"/>
                </a:lnTo>
                <a:lnTo>
                  <a:pt x="1151466" y="5334000"/>
                </a:lnTo>
                <a:lnTo>
                  <a:pt x="1092200" y="5063067"/>
                </a:lnTo>
                <a:lnTo>
                  <a:pt x="1049866" y="4851400"/>
                </a:lnTo>
                <a:lnTo>
                  <a:pt x="1007533" y="4563534"/>
                </a:lnTo>
                <a:lnTo>
                  <a:pt x="999066" y="4351867"/>
                </a:lnTo>
                <a:lnTo>
                  <a:pt x="973666" y="3987800"/>
                </a:lnTo>
                <a:lnTo>
                  <a:pt x="982133" y="3598334"/>
                </a:lnTo>
                <a:lnTo>
                  <a:pt x="990600" y="3183467"/>
                </a:lnTo>
                <a:lnTo>
                  <a:pt x="1016000" y="2751667"/>
                </a:lnTo>
                <a:lnTo>
                  <a:pt x="1024466" y="2396067"/>
                </a:lnTo>
                <a:lnTo>
                  <a:pt x="1041400" y="2133600"/>
                </a:lnTo>
                <a:lnTo>
                  <a:pt x="1066800" y="1786467"/>
                </a:lnTo>
                <a:lnTo>
                  <a:pt x="1032933" y="1549400"/>
                </a:lnTo>
                <a:lnTo>
                  <a:pt x="982133" y="1337734"/>
                </a:lnTo>
                <a:lnTo>
                  <a:pt x="872066" y="1100667"/>
                </a:lnTo>
                <a:lnTo>
                  <a:pt x="651933" y="846667"/>
                </a:lnTo>
                <a:lnTo>
                  <a:pt x="397933" y="618067"/>
                </a:lnTo>
                <a:lnTo>
                  <a:pt x="237066" y="440267"/>
                </a:lnTo>
                <a:lnTo>
                  <a:pt x="152400" y="338667"/>
                </a:lnTo>
                <a:lnTo>
                  <a:pt x="76200" y="237067"/>
                </a:lnTo>
                <a:lnTo>
                  <a:pt x="33866" y="186267"/>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75B1046-D571-B74C-B713-900046A4F9AA}"/>
              </a:ext>
            </a:extLst>
          </p:cNvPr>
          <p:cNvSpPr txBox="1"/>
          <p:nvPr/>
        </p:nvSpPr>
        <p:spPr>
          <a:xfrm rot="3666639">
            <a:off x="9951953" y="2138374"/>
            <a:ext cx="505267" cy="369332"/>
          </a:xfrm>
          <a:prstGeom prst="rect">
            <a:avLst/>
          </a:prstGeom>
          <a:noFill/>
        </p:spPr>
        <p:txBody>
          <a:bodyPr wrap="none" rtlCol="0">
            <a:spAutoFit/>
          </a:bodyPr>
          <a:lstStyle/>
          <a:p>
            <a:r>
              <a:rPr lang="en-US" b="1" dirty="0">
                <a:solidFill>
                  <a:schemeClr val="bg1"/>
                </a:solidFill>
                <a:latin typeface="Helvetica" pitchFamily="2" charset="0"/>
              </a:rPr>
              <a:t>UP</a:t>
            </a:r>
          </a:p>
        </p:txBody>
      </p:sp>
      <p:sp>
        <p:nvSpPr>
          <p:cNvPr id="16" name="TextBox 15">
            <a:extLst>
              <a:ext uri="{FF2B5EF4-FFF2-40B4-BE49-F238E27FC236}">
                <a16:creationId xmlns:a16="http://schemas.microsoft.com/office/drawing/2014/main" id="{7E9FFC18-4E16-6B4D-A843-A00CB7E6A67F}"/>
              </a:ext>
            </a:extLst>
          </p:cNvPr>
          <p:cNvSpPr txBox="1"/>
          <p:nvPr/>
        </p:nvSpPr>
        <p:spPr>
          <a:xfrm rot="3571269">
            <a:off x="10229590" y="1853840"/>
            <a:ext cx="915635" cy="369332"/>
          </a:xfrm>
          <a:prstGeom prst="rect">
            <a:avLst/>
          </a:prstGeom>
          <a:noFill/>
        </p:spPr>
        <p:txBody>
          <a:bodyPr wrap="none" rtlCol="0">
            <a:spAutoFit/>
          </a:bodyPr>
          <a:lstStyle/>
          <a:p>
            <a:r>
              <a:rPr lang="en-US" b="1" dirty="0">
                <a:solidFill>
                  <a:schemeClr val="bg1"/>
                </a:solidFill>
                <a:latin typeface="Helvetica" pitchFamily="2" charset="0"/>
              </a:rPr>
              <a:t>DOWN</a:t>
            </a:r>
          </a:p>
        </p:txBody>
      </p:sp>
      <p:sp>
        <p:nvSpPr>
          <p:cNvPr id="7" name="TextBox 6">
            <a:extLst>
              <a:ext uri="{FF2B5EF4-FFF2-40B4-BE49-F238E27FC236}">
                <a16:creationId xmlns:a16="http://schemas.microsoft.com/office/drawing/2014/main" id="{FB953860-0976-9746-B144-334D3861A0CC}"/>
              </a:ext>
            </a:extLst>
          </p:cNvPr>
          <p:cNvSpPr txBox="1"/>
          <p:nvPr/>
        </p:nvSpPr>
        <p:spPr>
          <a:xfrm>
            <a:off x="400833" y="1290032"/>
            <a:ext cx="9021841" cy="3185487"/>
          </a:xfrm>
          <a:prstGeom prst="rect">
            <a:avLst/>
          </a:prstGeom>
          <a:noFill/>
        </p:spPr>
        <p:txBody>
          <a:bodyPr wrap="square" rtlCol="0">
            <a:spAutoFit/>
          </a:bodyPr>
          <a:lstStyle/>
          <a:p>
            <a:pPr>
              <a:spcAft>
                <a:spcPts val="600"/>
              </a:spcAft>
            </a:pPr>
            <a:r>
              <a:rPr lang="en-US" sz="3200" dirty="0">
                <a:solidFill>
                  <a:schemeClr val="tx1">
                    <a:lumMod val="65000"/>
                    <a:lumOff val="35000"/>
                  </a:schemeClr>
                </a:solidFill>
                <a:latin typeface="Gill Sans" panose="020B0502020104020203" pitchFamily="34" charset="-79"/>
                <a:cs typeface="Gill Sans" panose="020B0502020104020203" pitchFamily="34" charset="-79"/>
              </a:rPr>
              <a:t>Advancing Cascadia science will require consilience</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 Cascadia earthquake recurrence intervals vary along strike</a:t>
            </a:r>
          </a:p>
          <a:p>
            <a:r>
              <a:rPr lang="en-US" sz="2400" dirty="0">
                <a:solidFill>
                  <a:srgbClr val="0070C0"/>
                </a:solidFill>
                <a:latin typeface="Gill Sans" panose="020B0502020104020203" pitchFamily="34" charset="-79"/>
                <a:cs typeface="Gill Sans" panose="020B0502020104020203" pitchFamily="34" charset="-79"/>
              </a:rPr>
              <a:t>	- Offshore and onshore data indicate shorter recurrence intervals </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in northern and southern Cascadia</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 Models of fault slip are not unique but they must fit observations</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 USGS Powell Center Working Group on Cascadia Recurrence</a:t>
            </a:r>
            <a:endParaRPr lang="en-US" sz="2400" dirty="0">
              <a:solidFill>
                <a:schemeClr val="tx1">
                  <a:lumMod val="65000"/>
                  <a:lumOff val="35000"/>
                </a:schemeClr>
              </a:solidFill>
              <a:latin typeface="Gill Sans" panose="020B0502020104020203" pitchFamily="34" charset="-79"/>
              <a:cs typeface="Gill Sans" panose="020B0502020104020203" pitchFamily="34" charset="-79"/>
            </a:endParaRPr>
          </a:p>
          <a:p>
            <a:pPr>
              <a:spcAft>
                <a:spcPts val="600"/>
              </a:spcAft>
            </a:pPr>
            <a:endParaRPr lang="en-US" sz="2400" dirty="0">
              <a:solidFill>
                <a:srgbClr val="0070C0"/>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860768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D3C64F-416F-794A-8F20-27F0310362B5}"/>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Cascadia earthquake recurrence</a:t>
            </a:r>
          </a:p>
        </p:txBody>
      </p:sp>
      <p:sp>
        <p:nvSpPr>
          <p:cNvPr id="12" name="TextBox 11">
            <a:extLst>
              <a:ext uri="{FF2B5EF4-FFF2-40B4-BE49-F238E27FC236}">
                <a16:creationId xmlns:a16="http://schemas.microsoft.com/office/drawing/2014/main" id="{0DD3A625-494B-7C4A-A8FB-DF05B599A943}"/>
              </a:ext>
            </a:extLst>
          </p:cNvPr>
          <p:cNvSpPr txBox="1"/>
          <p:nvPr/>
        </p:nvSpPr>
        <p:spPr>
          <a:xfrm>
            <a:off x="1057468" y="1244009"/>
            <a:ext cx="8490857" cy="2708434"/>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Evidence comes from many different observations</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a:p>
            <a:pPr>
              <a:spcAft>
                <a:spcPts val="600"/>
              </a:spcAft>
            </a:pPr>
            <a:r>
              <a:rPr lang="en-US" sz="3200" dirty="0">
                <a:solidFill>
                  <a:srgbClr val="00B050"/>
                </a:solidFill>
                <a:latin typeface="Gill Sans" panose="020B0502020104020203" pitchFamily="34" charset="-79"/>
                <a:cs typeface="Gill Sans" panose="020B0502020104020203" pitchFamily="34" charset="-79"/>
              </a:rPr>
              <a:t>		- Coastal subsidence</a:t>
            </a:r>
          </a:p>
          <a:p>
            <a:pPr>
              <a:spcAft>
                <a:spcPts val="600"/>
              </a:spcAft>
            </a:pPr>
            <a:r>
              <a:rPr lang="en-US" sz="3200" dirty="0">
                <a:solidFill>
                  <a:srgbClr val="00B050"/>
                </a:solidFill>
                <a:latin typeface="Gill Sans" panose="020B0502020104020203" pitchFamily="34" charset="-79"/>
                <a:cs typeface="Gill Sans" panose="020B0502020104020203" pitchFamily="34" charset="-79"/>
              </a:rPr>
              <a:t>		- Tsunami deposits</a:t>
            </a:r>
          </a:p>
          <a:p>
            <a:pPr>
              <a:spcAft>
                <a:spcPts val="600"/>
              </a:spcAft>
            </a:pPr>
            <a:r>
              <a:rPr lang="en-US" sz="3200" dirty="0">
                <a:solidFill>
                  <a:srgbClr val="00B050"/>
                </a:solidFill>
                <a:latin typeface="Gill Sans" panose="020B0502020104020203" pitchFamily="34" charset="-79"/>
                <a:cs typeface="Gill Sans" panose="020B0502020104020203" pitchFamily="34" charset="-79"/>
              </a:rPr>
              <a:t>		- Shaking impacts</a:t>
            </a:r>
          </a:p>
        </p:txBody>
      </p:sp>
      <p:pic>
        <p:nvPicPr>
          <p:cNvPr id="7" name="Picture 6">
            <a:extLst>
              <a:ext uri="{FF2B5EF4-FFF2-40B4-BE49-F238E27FC236}">
                <a16:creationId xmlns:a16="http://schemas.microsoft.com/office/drawing/2014/main" id="{C5D77368-9CCF-3F43-A438-38E7490482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1750"/>
          <a:stretch/>
        </p:blipFill>
        <p:spPr>
          <a:xfrm>
            <a:off x="7278921" y="1857028"/>
            <a:ext cx="2452846" cy="1997486"/>
          </a:xfrm>
          <a:prstGeom prst="rect">
            <a:avLst/>
          </a:prstGeom>
        </p:spPr>
      </p:pic>
      <p:pic>
        <p:nvPicPr>
          <p:cNvPr id="8" name="droppedImage.tiff" descr="droppedImage.tiff">
            <a:extLst>
              <a:ext uri="{FF2B5EF4-FFF2-40B4-BE49-F238E27FC236}">
                <a16:creationId xmlns:a16="http://schemas.microsoft.com/office/drawing/2014/main" id="{0924BC99-4E11-404C-9CE1-5ACE629E85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33529" y="4345662"/>
            <a:ext cx="2970671" cy="1944605"/>
          </a:xfrm>
          <a:prstGeom prst="rect">
            <a:avLst/>
          </a:prstGeom>
          <a:ln w="12700">
            <a:miter lim="400000"/>
          </a:ln>
        </p:spPr>
      </p:pic>
      <p:pic>
        <p:nvPicPr>
          <p:cNvPr id="11" name="droppedImage.tiff" descr="droppedImage.tiff">
            <a:extLst>
              <a:ext uri="{FF2B5EF4-FFF2-40B4-BE49-F238E27FC236}">
                <a16:creationId xmlns:a16="http://schemas.microsoft.com/office/drawing/2014/main" id="{95E575F7-3BB5-B04C-8669-30C4FFC365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7468" y="4342520"/>
            <a:ext cx="2636670" cy="1947747"/>
          </a:xfrm>
          <a:prstGeom prst="rect">
            <a:avLst/>
          </a:prstGeom>
          <a:ln w="12700">
            <a:miter lim="400000"/>
          </a:ln>
        </p:spPr>
      </p:pic>
      <p:sp>
        <p:nvSpPr>
          <p:cNvPr id="15" name="Goldfinger and others, 2012">
            <a:extLst>
              <a:ext uri="{FF2B5EF4-FFF2-40B4-BE49-F238E27FC236}">
                <a16:creationId xmlns:a16="http://schemas.microsoft.com/office/drawing/2014/main" id="{B62735FE-96D2-0247-8AD0-DEF14622F9BB}"/>
              </a:ext>
            </a:extLst>
          </p:cNvPr>
          <p:cNvSpPr/>
          <p:nvPr/>
        </p:nvSpPr>
        <p:spPr>
          <a:xfrm>
            <a:off x="2429145" y="5967102"/>
            <a:ext cx="1135247"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Adams, 1990</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16" name="Goldfinger and others, 2012">
            <a:extLst>
              <a:ext uri="{FF2B5EF4-FFF2-40B4-BE49-F238E27FC236}">
                <a16:creationId xmlns:a16="http://schemas.microsoft.com/office/drawing/2014/main" id="{914A40CA-BEE4-3141-9FFF-C1B4971C1BE2}"/>
              </a:ext>
            </a:extLst>
          </p:cNvPr>
          <p:cNvSpPr/>
          <p:nvPr/>
        </p:nvSpPr>
        <p:spPr>
          <a:xfrm>
            <a:off x="6485460" y="6201528"/>
            <a:ext cx="1718740"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Atwater et al., 2005</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17" name="Goldfinger and others, 2012">
            <a:extLst>
              <a:ext uri="{FF2B5EF4-FFF2-40B4-BE49-F238E27FC236}">
                <a16:creationId xmlns:a16="http://schemas.microsoft.com/office/drawing/2014/main" id="{CC675FF4-6D0E-CD42-9D14-A0E6E368AF3D}"/>
              </a:ext>
            </a:extLst>
          </p:cNvPr>
          <p:cNvSpPr/>
          <p:nvPr/>
        </p:nvSpPr>
        <p:spPr>
          <a:xfrm>
            <a:off x="8013027" y="3810145"/>
            <a:ext cx="1718740"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Atwater et al., 2005</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301058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2"/>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Paleoseismic History of Cascadia">
            <a:extLst>
              <a:ext uri="{FF2B5EF4-FFF2-40B4-BE49-F238E27FC236}">
                <a16:creationId xmlns:a16="http://schemas.microsoft.com/office/drawing/2014/main" id="{1BF2FF15-5524-0540-B71B-3649727E0305}"/>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B050"/>
                </a:solidFill>
                <a:latin typeface="Gill Sans" panose="020B0502020104020203" pitchFamily="34" charset="-79"/>
                <a:ea typeface="Helvetica Neue" panose="02000503000000020004" pitchFamily="2" charset="0"/>
                <a:cs typeface="Gill Sans" panose="020B0502020104020203" pitchFamily="34" charset="-79"/>
              </a:rPr>
              <a:t>Concluding remarks</a:t>
            </a:r>
          </a:p>
        </p:txBody>
      </p:sp>
      <p:pic>
        <p:nvPicPr>
          <p:cNvPr id="12" name="Picture 11">
            <a:extLst>
              <a:ext uri="{FF2B5EF4-FFF2-40B4-BE49-F238E27FC236}">
                <a16:creationId xmlns:a16="http://schemas.microsoft.com/office/drawing/2014/main" id="{80402886-9F68-4645-8885-6FFFC19C997A}"/>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8947356" y="925507"/>
            <a:ext cx="2630948" cy="5732162"/>
          </a:xfrm>
          <a:prstGeom prst="rect">
            <a:avLst/>
          </a:prstGeom>
        </p:spPr>
      </p:pic>
      <p:sp>
        <p:nvSpPr>
          <p:cNvPr id="13" name="Freeform 12">
            <a:extLst>
              <a:ext uri="{FF2B5EF4-FFF2-40B4-BE49-F238E27FC236}">
                <a16:creationId xmlns:a16="http://schemas.microsoft.com/office/drawing/2014/main" id="{A2CC5501-DBDD-C94B-8B48-4CCCCCA5AF6B}"/>
              </a:ext>
            </a:extLst>
          </p:cNvPr>
          <p:cNvSpPr/>
          <p:nvPr/>
        </p:nvSpPr>
        <p:spPr>
          <a:xfrm>
            <a:off x="9402371" y="1174136"/>
            <a:ext cx="1388533" cy="5401733"/>
          </a:xfrm>
          <a:custGeom>
            <a:avLst/>
            <a:gdLst>
              <a:gd name="connsiteX0" fmla="*/ 0 w 1388533"/>
              <a:gd name="connsiteY0" fmla="*/ 160867 h 5401733"/>
              <a:gd name="connsiteX1" fmla="*/ 42333 w 1388533"/>
              <a:gd name="connsiteY1" fmla="*/ 59267 h 5401733"/>
              <a:gd name="connsiteX2" fmla="*/ 118533 w 1388533"/>
              <a:gd name="connsiteY2" fmla="*/ 0 h 5401733"/>
              <a:gd name="connsiteX3" fmla="*/ 186266 w 1388533"/>
              <a:gd name="connsiteY3" fmla="*/ 16933 h 5401733"/>
              <a:gd name="connsiteX4" fmla="*/ 355600 w 1388533"/>
              <a:gd name="connsiteY4" fmla="*/ 194733 h 5401733"/>
              <a:gd name="connsiteX5" fmla="*/ 533400 w 1388533"/>
              <a:gd name="connsiteY5" fmla="*/ 414867 h 5401733"/>
              <a:gd name="connsiteX6" fmla="*/ 711200 w 1388533"/>
              <a:gd name="connsiteY6" fmla="*/ 626533 h 5401733"/>
              <a:gd name="connsiteX7" fmla="*/ 905933 w 1388533"/>
              <a:gd name="connsiteY7" fmla="*/ 846667 h 5401733"/>
              <a:gd name="connsiteX8" fmla="*/ 1007533 w 1388533"/>
              <a:gd name="connsiteY8" fmla="*/ 982133 h 5401733"/>
              <a:gd name="connsiteX9" fmla="*/ 1058333 w 1388533"/>
              <a:gd name="connsiteY9" fmla="*/ 1092200 h 5401733"/>
              <a:gd name="connsiteX10" fmla="*/ 1092200 w 1388533"/>
              <a:gd name="connsiteY10" fmla="*/ 1227667 h 5401733"/>
              <a:gd name="connsiteX11" fmla="*/ 1134533 w 1388533"/>
              <a:gd name="connsiteY11" fmla="*/ 1405467 h 5401733"/>
              <a:gd name="connsiteX12" fmla="*/ 1151466 w 1388533"/>
              <a:gd name="connsiteY12" fmla="*/ 1608667 h 5401733"/>
              <a:gd name="connsiteX13" fmla="*/ 1126066 w 1388533"/>
              <a:gd name="connsiteY13" fmla="*/ 1845733 h 5401733"/>
              <a:gd name="connsiteX14" fmla="*/ 1126066 w 1388533"/>
              <a:gd name="connsiteY14" fmla="*/ 2159000 h 5401733"/>
              <a:gd name="connsiteX15" fmla="*/ 1117600 w 1388533"/>
              <a:gd name="connsiteY15" fmla="*/ 2709333 h 5401733"/>
              <a:gd name="connsiteX16" fmla="*/ 1109133 w 1388533"/>
              <a:gd name="connsiteY16" fmla="*/ 3200400 h 5401733"/>
              <a:gd name="connsiteX17" fmla="*/ 1109133 w 1388533"/>
              <a:gd name="connsiteY17" fmla="*/ 3708400 h 5401733"/>
              <a:gd name="connsiteX18" fmla="*/ 1117600 w 1388533"/>
              <a:gd name="connsiteY18" fmla="*/ 4047067 h 5401733"/>
              <a:gd name="connsiteX19" fmla="*/ 1159933 w 1388533"/>
              <a:gd name="connsiteY19" fmla="*/ 4512733 h 5401733"/>
              <a:gd name="connsiteX20" fmla="*/ 1227666 w 1388533"/>
              <a:gd name="connsiteY20" fmla="*/ 4842933 h 5401733"/>
              <a:gd name="connsiteX21" fmla="*/ 1303866 w 1388533"/>
              <a:gd name="connsiteY21" fmla="*/ 5164667 h 5401733"/>
              <a:gd name="connsiteX22" fmla="*/ 1380066 w 1388533"/>
              <a:gd name="connsiteY22" fmla="*/ 5325533 h 5401733"/>
              <a:gd name="connsiteX23" fmla="*/ 1388533 w 1388533"/>
              <a:gd name="connsiteY23" fmla="*/ 5359400 h 5401733"/>
              <a:gd name="connsiteX24" fmla="*/ 1388533 w 1388533"/>
              <a:gd name="connsiteY24" fmla="*/ 5367867 h 5401733"/>
              <a:gd name="connsiteX25" fmla="*/ 1320800 w 1388533"/>
              <a:gd name="connsiteY25" fmla="*/ 5401733 h 5401733"/>
              <a:gd name="connsiteX26" fmla="*/ 1219200 w 1388533"/>
              <a:gd name="connsiteY26" fmla="*/ 5401733 h 5401733"/>
              <a:gd name="connsiteX27" fmla="*/ 1219200 w 1388533"/>
              <a:gd name="connsiteY27" fmla="*/ 5401733 h 5401733"/>
              <a:gd name="connsiteX28" fmla="*/ 1117600 w 1388533"/>
              <a:gd name="connsiteY28" fmla="*/ 5334000 h 5401733"/>
              <a:gd name="connsiteX29" fmla="*/ 1066800 w 1388533"/>
              <a:gd name="connsiteY29" fmla="*/ 5215467 h 5401733"/>
              <a:gd name="connsiteX30" fmla="*/ 1016000 w 1388533"/>
              <a:gd name="connsiteY30" fmla="*/ 4995333 h 5401733"/>
              <a:gd name="connsiteX31" fmla="*/ 973666 w 1388533"/>
              <a:gd name="connsiteY31" fmla="*/ 4639733 h 5401733"/>
              <a:gd name="connsiteX32" fmla="*/ 939800 w 1388533"/>
              <a:gd name="connsiteY32" fmla="*/ 4419600 h 5401733"/>
              <a:gd name="connsiteX33" fmla="*/ 905933 w 1388533"/>
              <a:gd name="connsiteY33" fmla="*/ 4148667 h 5401733"/>
              <a:gd name="connsiteX34" fmla="*/ 889000 w 1388533"/>
              <a:gd name="connsiteY34" fmla="*/ 3801533 h 5401733"/>
              <a:gd name="connsiteX35" fmla="*/ 889000 w 1388533"/>
              <a:gd name="connsiteY35" fmla="*/ 3293533 h 5401733"/>
              <a:gd name="connsiteX36" fmla="*/ 872066 w 1388533"/>
              <a:gd name="connsiteY36" fmla="*/ 2904067 h 5401733"/>
              <a:gd name="connsiteX37" fmla="*/ 838200 w 1388533"/>
              <a:gd name="connsiteY37" fmla="*/ 2624667 h 5401733"/>
              <a:gd name="connsiteX38" fmla="*/ 812800 w 1388533"/>
              <a:gd name="connsiteY38" fmla="*/ 2302933 h 5401733"/>
              <a:gd name="connsiteX39" fmla="*/ 762000 w 1388533"/>
              <a:gd name="connsiteY39" fmla="*/ 1989667 h 5401733"/>
              <a:gd name="connsiteX40" fmla="*/ 694266 w 1388533"/>
              <a:gd name="connsiteY40" fmla="*/ 1625600 h 5401733"/>
              <a:gd name="connsiteX41" fmla="*/ 618066 w 1388533"/>
              <a:gd name="connsiteY41" fmla="*/ 1405467 h 5401733"/>
              <a:gd name="connsiteX42" fmla="*/ 474133 w 1388533"/>
              <a:gd name="connsiteY42" fmla="*/ 1041400 h 5401733"/>
              <a:gd name="connsiteX43" fmla="*/ 254000 w 1388533"/>
              <a:gd name="connsiteY43" fmla="*/ 618067 h 5401733"/>
              <a:gd name="connsiteX44" fmla="*/ 118533 w 1388533"/>
              <a:gd name="connsiteY44" fmla="*/ 389467 h 5401733"/>
              <a:gd name="connsiteX45" fmla="*/ 50800 w 1388533"/>
              <a:gd name="connsiteY45" fmla="*/ 254000 h 5401733"/>
              <a:gd name="connsiteX46" fmla="*/ 0 w 1388533"/>
              <a:gd name="connsiteY46" fmla="*/ 160867 h 540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8533" h="5401733">
                <a:moveTo>
                  <a:pt x="0" y="160867"/>
                </a:moveTo>
                <a:lnTo>
                  <a:pt x="42333" y="59267"/>
                </a:lnTo>
                <a:lnTo>
                  <a:pt x="118533" y="0"/>
                </a:lnTo>
                <a:lnTo>
                  <a:pt x="186266" y="16933"/>
                </a:lnTo>
                <a:lnTo>
                  <a:pt x="355600" y="194733"/>
                </a:lnTo>
                <a:lnTo>
                  <a:pt x="533400" y="414867"/>
                </a:lnTo>
                <a:lnTo>
                  <a:pt x="711200" y="626533"/>
                </a:lnTo>
                <a:lnTo>
                  <a:pt x="905933" y="846667"/>
                </a:lnTo>
                <a:lnTo>
                  <a:pt x="1007533" y="982133"/>
                </a:lnTo>
                <a:lnTo>
                  <a:pt x="1058333" y="1092200"/>
                </a:lnTo>
                <a:lnTo>
                  <a:pt x="1092200" y="1227667"/>
                </a:lnTo>
                <a:lnTo>
                  <a:pt x="1134533" y="1405467"/>
                </a:lnTo>
                <a:lnTo>
                  <a:pt x="1151466" y="1608667"/>
                </a:lnTo>
                <a:lnTo>
                  <a:pt x="1126066" y="1845733"/>
                </a:lnTo>
                <a:lnTo>
                  <a:pt x="1126066" y="2159000"/>
                </a:lnTo>
                <a:lnTo>
                  <a:pt x="1117600" y="2709333"/>
                </a:lnTo>
                <a:lnTo>
                  <a:pt x="1109133" y="3200400"/>
                </a:lnTo>
                <a:lnTo>
                  <a:pt x="1109133" y="3708400"/>
                </a:lnTo>
                <a:lnTo>
                  <a:pt x="1117600" y="4047067"/>
                </a:lnTo>
                <a:lnTo>
                  <a:pt x="1159933" y="4512733"/>
                </a:lnTo>
                <a:lnTo>
                  <a:pt x="1227666" y="4842933"/>
                </a:lnTo>
                <a:lnTo>
                  <a:pt x="1303866" y="5164667"/>
                </a:lnTo>
                <a:lnTo>
                  <a:pt x="1380066" y="5325533"/>
                </a:lnTo>
                <a:lnTo>
                  <a:pt x="1388533" y="5359400"/>
                </a:lnTo>
                <a:lnTo>
                  <a:pt x="1388533" y="5367867"/>
                </a:lnTo>
                <a:lnTo>
                  <a:pt x="1320800" y="5401733"/>
                </a:lnTo>
                <a:lnTo>
                  <a:pt x="1219200" y="5401733"/>
                </a:lnTo>
                <a:lnTo>
                  <a:pt x="1219200" y="5401733"/>
                </a:lnTo>
                <a:lnTo>
                  <a:pt x="1117600" y="5334000"/>
                </a:lnTo>
                <a:lnTo>
                  <a:pt x="1066800" y="5215467"/>
                </a:lnTo>
                <a:lnTo>
                  <a:pt x="1016000" y="4995333"/>
                </a:lnTo>
                <a:lnTo>
                  <a:pt x="973666" y="4639733"/>
                </a:lnTo>
                <a:lnTo>
                  <a:pt x="939800" y="4419600"/>
                </a:lnTo>
                <a:lnTo>
                  <a:pt x="905933" y="4148667"/>
                </a:lnTo>
                <a:lnTo>
                  <a:pt x="889000" y="3801533"/>
                </a:lnTo>
                <a:lnTo>
                  <a:pt x="889000" y="3293533"/>
                </a:lnTo>
                <a:lnTo>
                  <a:pt x="872066" y="2904067"/>
                </a:lnTo>
                <a:lnTo>
                  <a:pt x="838200" y="2624667"/>
                </a:lnTo>
                <a:lnTo>
                  <a:pt x="812800" y="2302933"/>
                </a:lnTo>
                <a:lnTo>
                  <a:pt x="762000" y="1989667"/>
                </a:lnTo>
                <a:lnTo>
                  <a:pt x="694266" y="1625600"/>
                </a:lnTo>
                <a:lnTo>
                  <a:pt x="618066" y="1405467"/>
                </a:lnTo>
                <a:lnTo>
                  <a:pt x="474133" y="1041400"/>
                </a:lnTo>
                <a:lnTo>
                  <a:pt x="254000" y="618067"/>
                </a:lnTo>
                <a:lnTo>
                  <a:pt x="118533" y="389467"/>
                </a:lnTo>
                <a:lnTo>
                  <a:pt x="50800" y="254000"/>
                </a:lnTo>
                <a:lnTo>
                  <a:pt x="0" y="160867"/>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3D174FC5-9F06-A84C-A47B-865E96BC02D4}"/>
              </a:ext>
            </a:extLst>
          </p:cNvPr>
          <p:cNvSpPr/>
          <p:nvPr/>
        </p:nvSpPr>
        <p:spPr>
          <a:xfrm>
            <a:off x="9580171" y="962469"/>
            <a:ext cx="1498600" cy="5604934"/>
          </a:xfrm>
          <a:custGeom>
            <a:avLst/>
            <a:gdLst>
              <a:gd name="connsiteX0" fmla="*/ 33866 w 1498600"/>
              <a:gd name="connsiteY0" fmla="*/ 186267 h 5604934"/>
              <a:gd name="connsiteX1" fmla="*/ 0 w 1498600"/>
              <a:gd name="connsiteY1" fmla="*/ 118534 h 5604934"/>
              <a:gd name="connsiteX2" fmla="*/ 8466 w 1498600"/>
              <a:gd name="connsiteY2" fmla="*/ 76200 h 5604934"/>
              <a:gd name="connsiteX3" fmla="*/ 59266 w 1498600"/>
              <a:gd name="connsiteY3" fmla="*/ 16934 h 5604934"/>
              <a:gd name="connsiteX4" fmla="*/ 143933 w 1498600"/>
              <a:gd name="connsiteY4" fmla="*/ 0 h 5604934"/>
              <a:gd name="connsiteX5" fmla="*/ 245533 w 1498600"/>
              <a:gd name="connsiteY5" fmla="*/ 16934 h 5604934"/>
              <a:gd name="connsiteX6" fmla="*/ 423333 w 1498600"/>
              <a:gd name="connsiteY6" fmla="*/ 118534 h 5604934"/>
              <a:gd name="connsiteX7" fmla="*/ 651933 w 1498600"/>
              <a:gd name="connsiteY7" fmla="*/ 287867 h 5604934"/>
              <a:gd name="connsiteX8" fmla="*/ 872066 w 1498600"/>
              <a:gd name="connsiteY8" fmla="*/ 457200 h 5604934"/>
              <a:gd name="connsiteX9" fmla="*/ 1083733 w 1498600"/>
              <a:gd name="connsiteY9" fmla="*/ 618067 h 5604934"/>
              <a:gd name="connsiteX10" fmla="*/ 1295400 w 1498600"/>
              <a:gd name="connsiteY10" fmla="*/ 821267 h 5604934"/>
              <a:gd name="connsiteX11" fmla="*/ 1371600 w 1498600"/>
              <a:gd name="connsiteY11" fmla="*/ 948267 h 5604934"/>
              <a:gd name="connsiteX12" fmla="*/ 1447800 w 1498600"/>
              <a:gd name="connsiteY12" fmla="*/ 1109134 h 5604934"/>
              <a:gd name="connsiteX13" fmla="*/ 1490133 w 1498600"/>
              <a:gd name="connsiteY13" fmla="*/ 1286934 h 5604934"/>
              <a:gd name="connsiteX14" fmla="*/ 1498600 w 1498600"/>
              <a:gd name="connsiteY14" fmla="*/ 1557867 h 5604934"/>
              <a:gd name="connsiteX15" fmla="*/ 1481666 w 1498600"/>
              <a:gd name="connsiteY15" fmla="*/ 1744134 h 5604934"/>
              <a:gd name="connsiteX16" fmla="*/ 1447800 w 1498600"/>
              <a:gd name="connsiteY16" fmla="*/ 1981200 h 5604934"/>
              <a:gd name="connsiteX17" fmla="*/ 1413933 w 1498600"/>
              <a:gd name="connsiteY17" fmla="*/ 2218267 h 5604934"/>
              <a:gd name="connsiteX18" fmla="*/ 1388533 w 1498600"/>
              <a:gd name="connsiteY18" fmla="*/ 2404534 h 5604934"/>
              <a:gd name="connsiteX19" fmla="*/ 1354666 w 1498600"/>
              <a:gd name="connsiteY19" fmla="*/ 2726267 h 5604934"/>
              <a:gd name="connsiteX20" fmla="*/ 1329266 w 1498600"/>
              <a:gd name="connsiteY20" fmla="*/ 3022600 h 5604934"/>
              <a:gd name="connsiteX21" fmla="*/ 1312333 w 1498600"/>
              <a:gd name="connsiteY21" fmla="*/ 3318934 h 5604934"/>
              <a:gd name="connsiteX22" fmla="*/ 1286933 w 1498600"/>
              <a:gd name="connsiteY22" fmla="*/ 3699934 h 5604934"/>
              <a:gd name="connsiteX23" fmla="*/ 1261533 w 1498600"/>
              <a:gd name="connsiteY23" fmla="*/ 4123267 h 5604934"/>
              <a:gd name="connsiteX24" fmla="*/ 1270000 w 1498600"/>
              <a:gd name="connsiteY24" fmla="*/ 4453467 h 5604934"/>
              <a:gd name="connsiteX25" fmla="*/ 1312333 w 1498600"/>
              <a:gd name="connsiteY25" fmla="*/ 4775200 h 5604934"/>
              <a:gd name="connsiteX26" fmla="*/ 1388533 w 1498600"/>
              <a:gd name="connsiteY26" fmla="*/ 5223934 h 5604934"/>
              <a:gd name="connsiteX27" fmla="*/ 1430866 w 1498600"/>
              <a:gd name="connsiteY27" fmla="*/ 5435600 h 5604934"/>
              <a:gd name="connsiteX28" fmla="*/ 1422400 w 1498600"/>
              <a:gd name="connsiteY28" fmla="*/ 5520267 h 5604934"/>
              <a:gd name="connsiteX29" fmla="*/ 1422400 w 1498600"/>
              <a:gd name="connsiteY29" fmla="*/ 5520267 h 5604934"/>
              <a:gd name="connsiteX30" fmla="*/ 1337733 w 1498600"/>
              <a:gd name="connsiteY30" fmla="*/ 5604934 h 5604934"/>
              <a:gd name="connsiteX31" fmla="*/ 1295400 w 1498600"/>
              <a:gd name="connsiteY31" fmla="*/ 5604934 h 5604934"/>
              <a:gd name="connsiteX32" fmla="*/ 1227666 w 1498600"/>
              <a:gd name="connsiteY32" fmla="*/ 5528734 h 5604934"/>
              <a:gd name="connsiteX33" fmla="*/ 1151466 w 1498600"/>
              <a:gd name="connsiteY33" fmla="*/ 5334000 h 5604934"/>
              <a:gd name="connsiteX34" fmla="*/ 1092200 w 1498600"/>
              <a:gd name="connsiteY34" fmla="*/ 5063067 h 5604934"/>
              <a:gd name="connsiteX35" fmla="*/ 1049866 w 1498600"/>
              <a:gd name="connsiteY35" fmla="*/ 4851400 h 5604934"/>
              <a:gd name="connsiteX36" fmla="*/ 1007533 w 1498600"/>
              <a:gd name="connsiteY36" fmla="*/ 4563534 h 5604934"/>
              <a:gd name="connsiteX37" fmla="*/ 999066 w 1498600"/>
              <a:gd name="connsiteY37" fmla="*/ 4351867 h 5604934"/>
              <a:gd name="connsiteX38" fmla="*/ 973666 w 1498600"/>
              <a:gd name="connsiteY38" fmla="*/ 3987800 h 5604934"/>
              <a:gd name="connsiteX39" fmla="*/ 982133 w 1498600"/>
              <a:gd name="connsiteY39" fmla="*/ 3598334 h 5604934"/>
              <a:gd name="connsiteX40" fmla="*/ 990600 w 1498600"/>
              <a:gd name="connsiteY40" fmla="*/ 3183467 h 5604934"/>
              <a:gd name="connsiteX41" fmla="*/ 1016000 w 1498600"/>
              <a:gd name="connsiteY41" fmla="*/ 2751667 h 5604934"/>
              <a:gd name="connsiteX42" fmla="*/ 1024466 w 1498600"/>
              <a:gd name="connsiteY42" fmla="*/ 2396067 h 5604934"/>
              <a:gd name="connsiteX43" fmla="*/ 1041400 w 1498600"/>
              <a:gd name="connsiteY43" fmla="*/ 2133600 h 5604934"/>
              <a:gd name="connsiteX44" fmla="*/ 1066800 w 1498600"/>
              <a:gd name="connsiteY44" fmla="*/ 1786467 h 5604934"/>
              <a:gd name="connsiteX45" fmla="*/ 1032933 w 1498600"/>
              <a:gd name="connsiteY45" fmla="*/ 1549400 h 5604934"/>
              <a:gd name="connsiteX46" fmla="*/ 982133 w 1498600"/>
              <a:gd name="connsiteY46" fmla="*/ 1337734 h 5604934"/>
              <a:gd name="connsiteX47" fmla="*/ 872066 w 1498600"/>
              <a:gd name="connsiteY47" fmla="*/ 1100667 h 5604934"/>
              <a:gd name="connsiteX48" fmla="*/ 651933 w 1498600"/>
              <a:gd name="connsiteY48" fmla="*/ 846667 h 5604934"/>
              <a:gd name="connsiteX49" fmla="*/ 397933 w 1498600"/>
              <a:gd name="connsiteY49" fmla="*/ 618067 h 5604934"/>
              <a:gd name="connsiteX50" fmla="*/ 237066 w 1498600"/>
              <a:gd name="connsiteY50" fmla="*/ 440267 h 5604934"/>
              <a:gd name="connsiteX51" fmla="*/ 152400 w 1498600"/>
              <a:gd name="connsiteY51" fmla="*/ 338667 h 5604934"/>
              <a:gd name="connsiteX52" fmla="*/ 76200 w 1498600"/>
              <a:gd name="connsiteY52" fmla="*/ 237067 h 5604934"/>
              <a:gd name="connsiteX53" fmla="*/ 33866 w 1498600"/>
              <a:gd name="connsiteY53" fmla="*/ 186267 h 560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98600" h="5604934">
                <a:moveTo>
                  <a:pt x="33866" y="186267"/>
                </a:moveTo>
                <a:lnTo>
                  <a:pt x="0" y="118534"/>
                </a:lnTo>
                <a:lnTo>
                  <a:pt x="8466" y="76200"/>
                </a:lnTo>
                <a:lnTo>
                  <a:pt x="59266" y="16934"/>
                </a:lnTo>
                <a:lnTo>
                  <a:pt x="143933" y="0"/>
                </a:lnTo>
                <a:lnTo>
                  <a:pt x="245533" y="16934"/>
                </a:lnTo>
                <a:lnTo>
                  <a:pt x="423333" y="118534"/>
                </a:lnTo>
                <a:lnTo>
                  <a:pt x="651933" y="287867"/>
                </a:lnTo>
                <a:lnTo>
                  <a:pt x="872066" y="457200"/>
                </a:lnTo>
                <a:lnTo>
                  <a:pt x="1083733" y="618067"/>
                </a:lnTo>
                <a:lnTo>
                  <a:pt x="1295400" y="821267"/>
                </a:lnTo>
                <a:lnTo>
                  <a:pt x="1371600" y="948267"/>
                </a:lnTo>
                <a:lnTo>
                  <a:pt x="1447800" y="1109134"/>
                </a:lnTo>
                <a:lnTo>
                  <a:pt x="1490133" y="1286934"/>
                </a:lnTo>
                <a:lnTo>
                  <a:pt x="1498600" y="1557867"/>
                </a:lnTo>
                <a:lnTo>
                  <a:pt x="1481666" y="1744134"/>
                </a:lnTo>
                <a:lnTo>
                  <a:pt x="1447800" y="1981200"/>
                </a:lnTo>
                <a:lnTo>
                  <a:pt x="1413933" y="2218267"/>
                </a:lnTo>
                <a:lnTo>
                  <a:pt x="1388533" y="2404534"/>
                </a:lnTo>
                <a:lnTo>
                  <a:pt x="1354666" y="2726267"/>
                </a:lnTo>
                <a:lnTo>
                  <a:pt x="1329266" y="3022600"/>
                </a:lnTo>
                <a:lnTo>
                  <a:pt x="1312333" y="3318934"/>
                </a:lnTo>
                <a:lnTo>
                  <a:pt x="1286933" y="3699934"/>
                </a:lnTo>
                <a:lnTo>
                  <a:pt x="1261533" y="4123267"/>
                </a:lnTo>
                <a:lnTo>
                  <a:pt x="1270000" y="4453467"/>
                </a:lnTo>
                <a:lnTo>
                  <a:pt x="1312333" y="4775200"/>
                </a:lnTo>
                <a:lnTo>
                  <a:pt x="1388533" y="5223934"/>
                </a:lnTo>
                <a:lnTo>
                  <a:pt x="1430866" y="5435600"/>
                </a:lnTo>
                <a:lnTo>
                  <a:pt x="1422400" y="5520267"/>
                </a:lnTo>
                <a:lnTo>
                  <a:pt x="1422400" y="5520267"/>
                </a:lnTo>
                <a:lnTo>
                  <a:pt x="1337733" y="5604934"/>
                </a:lnTo>
                <a:lnTo>
                  <a:pt x="1295400" y="5604934"/>
                </a:lnTo>
                <a:lnTo>
                  <a:pt x="1227666" y="5528734"/>
                </a:lnTo>
                <a:lnTo>
                  <a:pt x="1151466" y="5334000"/>
                </a:lnTo>
                <a:lnTo>
                  <a:pt x="1092200" y="5063067"/>
                </a:lnTo>
                <a:lnTo>
                  <a:pt x="1049866" y="4851400"/>
                </a:lnTo>
                <a:lnTo>
                  <a:pt x="1007533" y="4563534"/>
                </a:lnTo>
                <a:lnTo>
                  <a:pt x="999066" y="4351867"/>
                </a:lnTo>
                <a:lnTo>
                  <a:pt x="973666" y="3987800"/>
                </a:lnTo>
                <a:lnTo>
                  <a:pt x="982133" y="3598334"/>
                </a:lnTo>
                <a:lnTo>
                  <a:pt x="990600" y="3183467"/>
                </a:lnTo>
                <a:lnTo>
                  <a:pt x="1016000" y="2751667"/>
                </a:lnTo>
                <a:lnTo>
                  <a:pt x="1024466" y="2396067"/>
                </a:lnTo>
                <a:lnTo>
                  <a:pt x="1041400" y="2133600"/>
                </a:lnTo>
                <a:lnTo>
                  <a:pt x="1066800" y="1786467"/>
                </a:lnTo>
                <a:lnTo>
                  <a:pt x="1032933" y="1549400"/>
                </a:lnTo>
                <a:lnTo>
                  <a:pt x="982133" y="1337734"/>
                </a:lnTo>
                <a:lnTo>
                  <a:pt x="872066" y="1100667"/>
                </a:lnTo>
                <a:lnTo>
                  <a:pt x="651933" y="846667"/>
                </a:lnTo>
                <a:lnTo>
                  <a:pt x="397933" y="618067"/>
                </a:lnTo>
                <a:lnTo>
                  <a:pt x="237066" y="440267"/>
                </a:lnTo>
                <a:lnTo>
                  <a:pt x="152400" y="338667"/>
                </a:lnTo>
                <a:lnTo>
                  <a:pt x="76200" y="237067"/>
                </a:lnTo>
                <a:lnTo>
                  <a:pt x="33866" y="186267"/>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75B1046-D571-B74C-B713-900046A4F9AA}"/>
              </a:ext>
            </a:extLst>
          </p:cNvPr>
          <p:cNvSpPr txBox="1"/>
          <p:nvPr/>
        </p:nvSpPr>
        <p:spPr>
          <a:xfrm rot="3666639">
            <a:off x="9951953" y="2138374"/>
            <a:ext cx="505267" cy="369332"/>
          </a:xfrm>
          <a:prstGeom prst="rect">
            <a:avLst/>
          </a:prstGeom>
          <a:noFill/>
        </p:spPr>
        <p:txBody>
          <a:bodyPr wrap="none" rtlCol="0">
            <a:spAutoFit/>
          </a:bodyPr>
          <a:lstStyle/>
          <a:p>
            <a:r>
              <a:rPr lang="en-US" b="1" dirty="0">
                <a:solidFill>
                  <a:schemeClr val="bg1"/>
                </a:solidFill>
                <a:latin typeface="Helvetica" pitchFamily="2" charset="0"/>
              </a:rPr>
              <a:t>UP</a:t>
            </a:r>
          </a:p>
        </p:txBody>
      </p:sp>
      <p:sp>
        <p:nvSpPr>
          <p:cNvPr id="16" name="TextBox 15">
            <a:extLst>
              <a:ext uri="{FF2B5EF4-FFF2-40B4-BE49-F238E27FC236}">
                <a16:creationId xmlns:a16="http://schemas.microsoft.com/office/drawing/2014/main" id="{7E9FFC18-4E16-6B4D-A843-A00CB7E6A67F}"/>
              </a:ext>
            </a:extLst>
          </p:cNvPr>
          <p:cNvSpPr txBox="1"/>
          <p:nvPr/>
        </p:nvSpPr>
        <p:spPr>
          <a:xfrm rot="3571269">
            <a:off x="10229590" y="1853840"/>
            <a:ext cx="915635" cy="369332"/>
          </a:xfrm>
          <a:prstGeom prst="rect">
            <a:avLst/>
          </a:prstGeom>
          <a:noFill/>
        </p:spPr>
        <p:txBody>
          <a:bodyPr wrap="none" rtlCol="0">
            <a:spAutoFit/>
          </a:bodyPr>
          <a:lstStyle/>
          <a:p>
            <a:r>
              <a:rPr lang="en-US" b="1" dirty="0">
                <a:solidFill>
                  <a:schemeClr val="bg1"/>
                </a:solidFill>
                <a:latin typeface="Helvetica" pitchFamily="2" charset="0"/>
              </a:rPr>
              <a:t>DOWN</a:t>
            </a:r>
          </a:p>
        </p:txBody>
      </p:sp>
      <p:sp>
        <p:nvSpPr>
          <p:cNvPr id="7" name="TextBox 6">
            <a:extLst>
              <a:ext uri="{FF2B5EF4-FFF2-40B4-BE49-F238E27FC236}">
                <a16:creationId xmlns:a16="http://schemas.microsoft.com/office/drawing/2014/main" id="{FB953860-0976-9746-B144-334D3861A0CC}"/>
              </a:ext>
            </a:extLst>
          </p:cNvPr>
          <p:cNvSpPr txBox="1"/>
          <p:nvPr/>
        </p:nvSpPr>
        <p:spPr>
          <a:xfrm>
            <a:off x="609600" y="1290032"/>
            <a:ext cx="8813074" cy="2369880"/>
          </a:xfrm>
          <a:prstGeom prst="rect">
            <a:avLst/>
          </a:prstGeom>
          <a:noFill/>
        </p:spPr>
        <p:txBody>
          <a:bodyPr wrap="square" rtlCol="0">
            <a:spAutoFit/>
          </a:bodyPr>
          <a:lstStyle/>
          <a:p>
            <a:pPr>
              <a:spcAft>
                <a:spcPts val="600"/>
              </a:spcAft>
            </a:pPr>
            <a:r>
              <a:rPr lang="en-US" sz="3200" dirty="0">
                <a:solidFill>
                  <a:schemeClr val="tx1">
                    <a:lumMod val="65000"/>
                    <a:lumOff val="35000"/>
                  </a:schemeClr>
                </a:solidFill>
                <a:latin typeface="Gill Sans" panose="020B0502020104020203" pitchFamily="34" charset="-79"/>
                <a:cs typeface="Gill Sans" panose="020B0502020104020203" pitchFamily="34" charset="-79"/>
              </a:rPr>
              <a:t>New opportunities to leverage consilience</a:t>
            </a:r>
            <a:endParaRPr lang="en-US" sz="2800" dirty="0">
              <a:solidFill>
                <a:schemeClr val="tx1">
                  <a:lumMod val="65000"/>
                  <a:lumOff val="35000"/>
                </a:schemeClr>
              </a:solidFill>
              <a:latin typeface="Gill Sans" panose="020B0502020104020203" pitchFamily="34" charset="-79"/>
              <a:cs typeface="Gill Sans" panose="020B0502020104020203" pitchFamily="34" charset="-79"/>
            </a:endParaRPr>
          </a:p>
          <a:p>
            <a:pPr>
              <a:spcAft>
                <a:spcPts val="600"/>
              </a:spcAft>
            </a:pPr>
            <a:r>
              <a:rPr lang="en-US" sz="2400" dirty="0">
                <a:solidFill>
                  <a:srgbClr val="0070C0"/>
                </a:solidFill>
                <a:latin typeface="Gill Sans" panose="020B0502020104020203" pitchFamily="34" charset="-79"/>
                <a:cs typeface="Gill Sans" panose="020B0502020104020203" pitchFamily="34" charset="-79"/>
              </a:rPr>
              <a:t>	- Seek more precise dates for earlier Cascadia earthquakes</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 Model slip with constraints from subsidence </a:t>
            </a:r>
            <a:r>
              <a:rPr lang="en-US" sz="2400" i="1" dirty="0">
                <a:solidFill>
                  <a:srgbClr val="0070C0"/>
                </a:solidFill>
                <a:latin typeface="Gill Sans" panose="020B0502020104020203" pitchFamily="34" charset="-79"/>
                <a:cs typeface="Gill Sans" panose="020B0502020104020203" pitchFamily="34" charset="-79"/>
              </a:rPr>
              <a:t>and</a:t>
            </a:r>
            <a:r>
              <a:rPr lang="en-US" sz="2400" dirty="0">
                <a:solidFill>
                  <a:srgbClr val="0070C0"/>
                </a:solidFill>
                <a:latin typeface="Gill Sans" panose="020B0502020104020203" pitchFamily="34" charset="-79"/>
                <a:cs typeface="Gill Sans" panose="020B0502020104020203" pitchFamily="34" charset="-79"/>
              </a:rPr>
              <a:t> tsunami data</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 Estimate shaking from landslide and liquefaction data</a:t>
            </a:r>
          </a:p>
          <a:p>
            <a:pPr>
              <a:spcAft>
                <a:spcPts val="600"/>
              </a:spcAft>
            </a:pPr>
            <a:r>
              <a:rPr lang="en-US" sz="2400" dirty="0">
                <a:solidFill>
                  <a:srgbClr val="0070C0"/>
                </a:solidFill>
                <a:latin typeface="Gill Sans" panose="020B0502020104020203" pitchFamily="34" charset="-79"/>
                <a:cs typeface="Gill Sans" panose="020B0502020104020203" pitchFamily="34" charset="-79"/>
              </a:rPr>
              <a:t>	- Conduct new research on lake </a:t>
            </a:r>
            <a:r>
              <a:rPr lang="en-US" sz="2400" dirty="0" err="1">
                <a:solidFill>
                  <a:srgbClr val="0070C0"/>
                </a:solidFill>
                <a:latin typeface="Gill Sans" panose="020B0502020104020203" pitchFamily="34" charset="-79"/>
                <a:cs typeface="Gill Sans" panose="020B0502020104020203" pitchFamily="34" charset="-79"/>
              </a:rPr>
              <a:t>paleoseismology</a:t>
            </a:r>
            <a:endParaRPr lang="en-US" sz="2400" dirty="0">
              <a:solidFill>
                <a:srgbClr val="0070C0"/>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394387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Paleoseismic History of Cascadia">
            <a:extLst>
              <a:ext uri="{FF2B5EF4-FFF2-40B4-BE49-F238E27FC236}">
                <a16:creationId xmlns:a16="http://schemas.microsoft.com/office/drawing/2014/main" id="{1BF2FF15-5524-0540-B71B-3649727E0305}"/>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B050"/>
                </a:solidFill>
                <a:latin typeface="Gill Sans" panose="020B0502020104020203" pitchFamily="34" charset="-79"/>
                <a:ea typeface="Helvetica Neue" panose="02000503000000020004" pitchFamily="2" charset="0"/>
                <a:cs typeface="Gill Sans" panose="020B0502020104020203" pitchFamily="34" charset="-79"/>
              </a:rPr>
              <a:t>Thank you!</a:t>
            </a:r>
          </a:p>
        </p:txBody>
      </p:sp>
      <p:pic>
        <p:nvPicPr>
          <p:cNvPr id="12" name="Picture 11">
            <a:extLst>
              <a:ext uri="{FF2B5EF4-FFF2-40B4-BE49-F238E27FC236}">
                <a16:creationId xmlns:a16="http://schemas.microsoft.com/office/drawing/2014/main" id="{272E6F49-1664-AD41-86F2-0776E3D82B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21924"/>
            <a:ext cx="12191999" cy="5442855"/>
          </a:xfrm>
          <a:prstGeom prst="rect">
            <a:avLst/>
          </a:prstGeom>
        </p:spPr>
      </p:pic>
      <p:sp>
        <p:nvSpPr>
          <p:cNvPr id="13" name="Rectangle 12">
            <a:extLst>
              <a:ext uri="{FF2B5EF4-FFF2-40B4-BE49-F238E27FC236}">
                <a16:creationId xmlns:a16="http://schemas.microsoft.com/office/drawing/2014/main" id="{9A4F1ADE-3F17-274F-BB3D-35EBECA764F1}"/>
              </a:ext>
            </a:extLst>
          </p:cNvPr>
          <p:cNvSpPr/>
          <p:nvPr/>
        </p:nvSpPr>
        <p:spPr>
          <a:xfrm>
            <a:off x="0" y="5850032"/>
            <a:ext cx="12192000" cy="1014747"/>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bert C. Witter, PhD…">
            <a:extLst>
              <a:ext uri="{FF2B5EF4-FFF2-40B4-BE49-F238E27FC236}">
                <a16:creationId xmlns:a16="http://schemas.microsoft.com/office/drawing/2014/main" id="{2DDC3DCA-CB1E-0C49-8B3D-8D722A0EE140}"/>
              </a:ext>
            </a:extLst>
          </p:cNvPr>
          <p:cNvSpPr/>
          <p:nvPr/>
        </p:nvSpPr>
        <p:spPr>
          <a:xfrm>
            <a:off x="9403882" y="5850032"/>
            <a:ext cx="2788117" cy="1000274"/>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a:buClr>
                <a:srgbClr val="000000"/>
              </a:buClr>
              <a:defRPr>
                <a:latin typeface="Skia Regular"/>
                <a:ea typeface="Skia Regular"/>
                <a:cs typeface="Skia Regular"/>
                <a:sym typeface="Skia Regular"/>
              </a:defRPr>
            </a:pPr>
            <a:r>
              <a:rPr sz="2000" dirty="0">
                <a:solidFill>
                  <a:srgbClr val="92D050"/>
                </a:solidFill>
                <a:uFill>
                  <a:solidFill>
                    <a:srgbClr val="000000"/>
                  </a:solidFill>
                </a:uFill>
                <a:latin typeface="Gill Sans" panose="020B0502020104020203" pitchFamily="34" charset="-79"/>
                <a:cs typeface="Gill Sans" panose="020B0502020104020203" pitchFamily="34" charset="-79"/>
              </a:rPr>
              <a:t>Robert C. Witter, PhD</a:t>
            </a:r>
          </a:p>
          <a:p>
            <a:pPr>
              <a:buClr>
                <a:srgbClr val="000000"/>
              </a:buClr>
              <a:defRPr>
                <a:latin typeface="Skia Regular"/>
                <a:ea typeface="Skia Regular"/>
                <a:cs typeface="Skia Regular"/>
                <a:sym typeface="Skia Regular"/>
              </a:defRPr>
            </a:pPr>
            <a:r>
              <a:rPr lang="en-US" sz="2000" dirty="0">
                <a:solidFill>
                  <a:schemeClr val="bg1"/>
                </a:solidFill>
                <a:uFill>
                  <a:solidFill>
                    <a:srgbClr val="000000"/>
                  </a:solidFill>
                </a:uFill>
                <a:latin typeface="Gill Sans" panose="020B0502020104020203" pitchFamily="34" charset="-79"/>
                <a:cs typeface="Gill Sans" panose="020B0502020104020203" pitchFamily="34" charset="-79"/>
              </a:rPr>
              <a:t>USGS Research Geologist</a:t>
            </a:r>
          </a:p>
          <a:p>
            <a:pPr>
              <a:buClr>
                <a:srgbClr val="000000"/>
              </a:buClr>
              <a:defRPr>
                <a:latin typeface="Skia Regular"/>
                <a:ea typeface="Skia Regular"/>
                <a:cs typeface="Skia Regular"/>
                <a:sym typeface="Skia Regular"/>
              </a:defRPr>
            </a:pPr>
            <a:r>
              <a:rPr lang="en-US" sz="2000" dirty="0" err="1">
                <a:solidFill>
                  <a:schemeClr val="bg1"/>
                </a:solidFill>
                <a:uFill>
                  <a:solidFill>
                    <a:srgbClr val="000000"/>
                  </a:solidFill>
                </a:uFill>
                <a:latin typeface="Gill Sans" panose="020B0502020104020203" pitchFamily="34" charset="-79"/>
                <a:cs typeface="Gill Sans" panose="020B0502020104020203" pitchFamily="34" charset="-79"/>
              </a:rPr>
              <a:t>rwitter@usgs.gov</a:t>
            </a:r>
            <a:endParaRPr sz="2000" dirty="0">
              <a:solidFill>
                <a:schemeClr val="bg1"/>
              </a:solidFill>
              <a:uFill>
                <a:solidFill>
                  <a:srgbClr val="000000"/>
                </a:solidFill>
              </a:uFill>
              <a:latin typeface="Gill Sans" panose="020B0502020104020203" pitchFamily="34" charset="-79"/>
              <a:cs typeface="Gill Sans" panose="020B0502020104020203" pitchFamily="34" charset="-79"/>
            </a:endParaRPr>
          </a:p>
        </p:txBody>
      </p:sp>
      <p:sp>
        <p:nvSpPr>
          <p:cNvPr id="15" name="Photo by B. Atwater">
            <a:extLst>
              <a:ext uri="{FF2B5EF4-FFF2-40B4-BE49-F238E27FC236}">
                <a16:creationId xmlns:a16="http://schemas.microsoft.com/office/drawing/2014/main" id="{47482F77-C539-4E4F-AD0A-AE4E3A6FCBF5}"/>
              </a:ext>
            </a:extLst>
          </p:cNvPr>
          <p:cNvSpPr/>
          <p:nvPr/>
        </p:nvSpPr>
        <p:spPr>
          <a:xfrm>
            <a:off x="9850677" y="1421924"/>
            <a:ext cx="2291219" cy="507831"/>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lvl1pPr>
              <a:buClr>
                <a:srgbClr val="6C6C6C"/>
              </a:buClr>
              <a:defRPr sz="1400">
                <a:solidFill>
                  <a:srgbClr val="515151"/>
                </a:solidFill>
                <a:uFill>
                  <a:solidFill>
                    <a:srgbClr val="515151"/>
                  </a:solidFill>
                </a:uFill>
                <a:latin typeface="Skia Regular"/>
                <a:ea typeface="Skia Regular"/>
                <a:cs typeface="Skia Regular"/>
                <a:sym typeface="Skia Regular"/>
              </a:defRPr>
            </a:lvl1pPr>
          </a:lstStyle>
          <a:p>
            <a:pPr algn="r"/>
            <a:r>
              <a:rPr lang="en-US" dirty="0">
                <a:solidFill>
                  <a:schemeClr val="accent4">
                    <a:lumMod val="50000"/>
                  </a:schemeClr>
                </a:solidFill>
                <a:latin typeface="Gill Sans" panose="020B0502020104020203" pitchFamily="34" charset="-79"/>
                <a:cs typeface="Gill Sans" panose="020B0502020104020203" pitchFamily="34" charset="-79"/>
              </a:rPr>
              <a:t>Salmon River estuary, Oregon</a:t>
            </a:r>
          </a:p>
          <a:p>
            <a:pPr algn="r"/>
            <a:r>
              <a:rPr dirty="0">
                <a:solidFill>
                  <a:schemeClr val="accent4">
                    <a:lumMod val="50000"/>
                  </a:schemeClr>
                </a:solidFill>
                <a:latin typeface="Gill Sans" panose="020B0502020104020203" pitchFamily="34" charset="-79"/>
                <a:cs typeface="Gill Sans" panose="020B0502020104020203" pitchFamily="34" charset="-79"/>
              </a:rPr>
              <a:t>Photo by </a:t>
            </a:r>
            <a:r>
              <a:rPr lang="en-US" dirty="0">
                <a:solidFill>
                  <a:schemeClr val="accent4">
                    <a:lumMod val="50000"/>
                  </a:schemeClr>
                </a:solidFill>
                <a:latin typeface="Gill Sans" panose="020B0502020104020203" pitchFamily="34" charset="-79"/>
                <a:cs typeface="Gill Sans" panose="020B0502020104020203" pitchFamily="34" charset="-79"/>
              </a:rPr>
              <a:t>Rob Witter</a:t>
            </a:r>
            <a:endParaRPr dirty="0">
              <a:solidFill>
                <a:schemeClr val="accent4">
                  <a:lumMod val="50000"/>
                </a:schemeClr>
              </a:solidFill>
              <a:latin typeface="Gill Sans" panose="020B0502020104020203" pitchFamily="34" charset="-79"/>
              <a:cs typeface="Gill Sans" panose="020B0502020104020203" pitchFamily="34" charset="-79"/>
            </a:endParaRPr>
          </a:p>
        </p:txBody>
      </p:sp>
      <p:sp>
        <p:nvSpPr>
          <p:cNvPr id="16" name="GeoPRISMS Workshop…">
            <a:extLst>
              <a:ext uri="{FF2B5EF4-FFF2-40B4-BE49-F238E27FC236}">
                <a16:creationId xmlns:a16="http://schemas.microsoft.com/office/drawing/2014/main" id="{CDBEB1B6-68BC-1F43-8161-16384FF648BC}"/>
              </a:ext>
            </a:extLst>
          </p:cNvPr>
          <p:cNvSpPr/>
          <p:nvPr/>
        </p:nvSpPr>
        <p:spPr>
          <a:xfrm>
            <a:off x="2342782" y="5850032"/>
            <a:ext cx="6587647" cy="1000274"/>
          </a:xfrm>
          <a:prstGeom prst="rect">
            <a:avLst/>
          </a:prstGeom>
          <a:ln w="12700"/>
          <a:extLst>
            <a:ext uri="{C572A759-6A51-4108-AA02-DFA0A04FC94B}">
              <ma14:wrappingTextBoxFlag xmlns:ma14="http://schemas.microsoft.com/office/mac/drawingml/2011/main" xmlns="" val="1"/>
            </a:ext>
          </a:extLst>
        </p:spPr>
        <p:txBody>
          <a:bodyPr wrap="square" lIns="38100" tIns="38100" rIns="38100" bIns="38100">
            <a:spAutoFit/>
          </a:bodyPr>
          <a:lstStyle/>
          <a:p>
            <a:pPr algn="ctr">
              <a:buClr>
                <a:srgbClr val="000000"/>
              </a:buClr>
              <a:buFontTx/>
              <a:defRPr>
                <a:latin typeface="Skia Regular"/>
                <a:ea typeface="Skia Regular"/>
                <a:cs typeface="Skia Regular"/>
                <a:sym typeface="Skia Regular"/>
              </a:defRPr>
            </a:pPr>
            <a:r>
              <a:rPr lang="en-US" sz="2000" dirty="0">
                <a:solidFill>
                  <a:srgbClr val="92D050"/>
                </a:solidFill>
                <a:uFill>
                  <a:solidFill>
                    <a:srgbClr val="000000"/>
                  </a:solidFill>
                </a:uFill>
                <a:latin typeface="Gill Sans" panose="020B0502020104020203" pitchFamily="34" charset="-79"/>
                <a:cs typeface="Gill Sans" panose="020B0502020104020203" pitchFamily="34" charset="-79"/>
              </a:rPr>
              <a:t>Pacific Northwest Earthquake Science Workshop</a:t>
            </a:r>
          </a:p>
          <a:p>
            <a:pPr algn="ctr">
              <a:buClr>
                <a:srgbClr val="000000"/>
              </a:buClr>
              <a:buFontTx/>
              <a:defRPr>
                <a:latin typeface="Skia Regular"/>
                <a:ea typeface="Skia Regular"/>
                <a:cs typeface="Skia Regular"/>
                <a:sym typeface="Skia Regular"/>
              </a:defRPr>
            </a:pPr>
            <a:r>
              <a:rPr lang="en-US" sz="2000" dirty="0">
                <a:solidFill>
                  <a:schemeClr val="bg1"/>
                </a:solidFill>
                <a:uFill>
                  <a:solidFill>
                    <a:srgbClr val="000000"/>
                  </a:solidFill>
                </a:uFill>
                <a:latin typeface="Gill Sans" panose="020B0502020104020203" pitchFamily="34" charset="-79"/>
                <a:cs typeface="Gill Sans" panose="020B0502020104020203" pitchFamily="34" charset="-79"/>
              </a:rPr>
              <a:t>University of  Washington, Seattle, WA</a:t>
            </a:r>
          </a:p>
          <a:p>
            <a:pPr algn="ctr">
              <a:buClr>
                <a:srgbClr val="000000"/>
              </a:buClr>
              <a:buFontTx/>
              <a:defRPr>
                <a:latin typeface="Skia Regular"/>
                <a:ea typeface="Skia Regular"/>
                <a:cs typeface="Skia Regular"/>
                <a:sym typeface="Skia Regular"/>
              </a:defRPr>
            </a:pPr>
            <a:r>
              <a:rPr lang="en-US" sz="2000" dirty="0">
                <a:solidFill>
                  <a:schemeClr val="bg1"/>
                </a:solidFill>
                <a:uFill>
                  <a:solidFill>
                    <a:srgbClr val="000000"/>
                  </a:solidFill>
                </a:uFill>
                <a:latin typeface="Gill Sans" panose="020B0502020104020203" pitchFamily="34" charset="-79"/>
                <a:cs typeface="Gill Sans" panose="020B0502020104020203" pitchFamily="34" charset="-79"/>
              </a:rPr>
              <a:t>Tuesday, 5 November 2019</a:t>
            </a:r>
            <a:endParaRPr sz="2000" dirty="0">
              <a:solidFill>
                <a:schemeClr val="bg1"/>
              </a:solidFill>
              <a:uFill>
                <a:solidFill>
                  <a:srgbClr val="000000"/>
                </a:solidFill>
              </a:uFill>
              <a:latin typeface="Gill Sans" panose="020B0502020104020203" pitchFamily="34" charset="-79"/>
              <a:cs typeface="Gill Sans" panose="020B0502020104020203" pitchFamily="34" charset="-79"/>
            </a:endParaRPr>
          </a:p>
        </p:txBody>
      </p:sp>
      <p:pic>
        <p:nvPicPr>
          <p:cNvPr id="17" name="Picture 6" descr="ident_4_onscreen_png">
            <a:extLst>
              <a:ext uri="{FF2B5EF4-FFF2-40B4-BE49-F238E27FC236}">
                <a16:creationId xmlns:a16="http://schemas.microsoft.com/office/drawing/2014/main" id="{14643B6A-AA8B-104E-84CD-A6674AF518EC}"/>
              </a:ext>
            </a:extLst>
          </p:cNvPr>
          <p:cNvPicPr>
            <a:picLocks noChangeAspect="1" noChangeArrowheads="1"/>
          </p:cNvPicPr>
          <p:nvPr/>
        </p:nvPicPr>
        <p:blipFill>
          <a:blip r:embed="rId5" cstate="screen">
            <a:lum bright="100000"/>
            <a:extLst>
              <a:ext uri="{28A0092B-C50C-407E-A947-70E740481C1C}">
                <a14:useLocalDpi xmlns:a14="http://schemas.microsoft.com/office/drawing/2010/main"/>
              </a:ext>
            </a:extLst>
          </a:blip>
          <a:srcRect/>
          <a:stretch>
            <a:fillRect/>
          </a:stretch>
        </p:blipFill>
        <p:spPr bwMode="black">
          <a:xfrm>
            <a:off x="69783" y="5978786"/>
            <a:ext cx="205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424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A4628-05C7-8C43-B7B6-4D41520BF138}"/>
              </a:ext>
            </a:extLst>
          </p:cNvPr>
          <p:cNvPicPr>
            <a:picLocks noChangeAspect="1"/>
          </p:cNvPicPr>
          <p:nvPr/>
        </p:nvPicPr>
        <p:blipFill>
          <a:blip r:embed="rId3"/>
          <a:stretch>
            <a:fillRect/>
          </a:stretch>
        </p:blipFill>
        <p:spPr>
          <a:xfrm>
            <a:off x="6281238" y="0"/>
            <a:ext cx="5910762" cy="6858000"/>
          </a:xfrm>
          <a:prstGeom prst="rect">
            <a:avLst/>
          </a:prstGeom>
        </p:spPr>
      </p:pic>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Fault geometry matters</a:t>
            </a:r>
          </a:p>
        </p:txBody>
      </p:sp>
      <p:sp>
        <p:nvSpPr>
          <p:cNvPr id="7" name="TextBox 6">
            <a:extLst>
              <a:ext uri="{FF2B5EF4-FFF2-40B4-BE49-F238E27FC236}">
                <a16:creationId xmlns:a16="http://schemas.microsoft.com/office/drawing/2014/main" id="{FB953860-0976-9746-B144-334D3861A0CC}"/>
              </a:ext>
            </a:extLst>
          </p:cNvPr>
          <p:cNvSpPr txBox="1"/>
          <p:nvPr/>
        </p:nvSpPr>
        <p:spPr>
          <a:xfrm>
            <a:off x="609600" y="1421924"/>
            <a:ext cx="5671638" cy="4385816"/>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Purpose: define tsunami sources for northern Cascadia</a:t>
            </a:r>
          </a:p>
          <a:p>
            <a:endParaRPr lang="en-US" sz="2800" dirty="0">
              <a:solidFill>
                <a:schemeClr val="tx1">
                  <a:lumMod val="65000"/>
                  <a:lumOff val="35000"/>
                </a:schemeClr>
              </a:solidFill>
              <a:latin typeface="Gill Sans" panose="020B0502020104020203" pitchFamily="34" charset="-79"/>
              <a:cs typeface="Gill Sans" panose="020B0502020104020203" pitchFamily="34" charset="-79"/>
            </a:endParaRPr>
          </a:p>
          <a:p>
            <a:pPr>
              <a:spcAft>
                <a:spcPts val="600"/>
              </a:spcAft>
            </a:pPr>
            <a:r>
              <a:rPr lang="en-US" sz="2800" dirty="0">
                <a:solidFill>
                  <a:schemeClr val="tx1">
                    <a:lumMod val="65000"/>
                    <a:lumOff val="35000"/>
                  </a:schemeClr>
                </a:solidFill>
                <a:latin typeface="Gill Sans" panose="020B0502020104020203" pitchFamily="34" charset="-79"/>
                <a:cs typeface="Gill Sans" panose="020B0502020104020203" pitchFamily="34" charset="-79"/>
              </a:rPr>
              <a:t>	- Tested three fault geometries</a:t>
            </a:r>
          </a:p>
          <a:p>
            <a:pPr>
              <a:spcAft>
                <a:spcPts val="600"/>
              </a:spcAft>
            </a:pPr>
            <a:r>
              <a:rPr lang="en-US" sz="2800" dirty="0">
                <a:solidFill>
                  <a:schemeClr val="tx1">
                    <a:lumMod val="65000"/>
                    <a:lumOff val="35000"/>
                  </a:schemeClr>
                </a:solidFill>
                <a:latin typeface="Gill Sans" panose="020B0502020104020203" pitchFamily="34" charset="-79"/>
                <a:cs typeface="Gill Sans" panose="020B0502020104020203" pitchFamily="34" charset="-79"/>
              </a:rPr>
              <a:t>		a) Buried rupture</a:t>
            </a:r>
          </a:p>
          <a:p>
            <a:pPr>
              <a:spcAft>
                <a:spcPts val="600"/>
              </a:spcAft>
            </a:pPr>
            <a:r>
              <a:rPr lang="en-US" sz="2800" dirty="0">
                <a:solidFill>
                  <a:schemeClr val="tx1">
                    <a:lumMod val="65000"/>
                    <a:lumOff val="35000"/>
                  </a:schemeClr>
                </a:solidFill>
                <a:latin typeface="Gill Sans" panose="020B0502020104020203" pitchFamily="34" charset="-79"/>
                <a:cs typeface="Gill Sans" panose="020B0502020104020203" pitchFamily="34" charset="-79"/>
              </a:rPr>
              <a:t>		b) Splay fault</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c) Trench-breaching / frontal</a:t>
            </a:r>
          </a:p>
          <a:p>
            <a:r>
              <a:rPr lang="en-US" sz="2800" dirty="0">
                <a:solidFill>
                  <a:schemeClr val="tx1">
                    <a:lumMod val="65000"/>
                    <a:lumOff val="35000"/>
                  </a:schemeClr>
                </a:solidFill>
                <a:latin typeface="Gill Sans" panose="020B0502020104020203" pitchFamily="34" charset="-79"/>
                <a:cs typeface="Gill Sans" panose="020B0502020104020203" pitchFamily="34" charset="-79"/>
              </a:rPr>
              <a:t>		    thrust</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8" name="Wang and others, 2011…">
            <a:extLst>
              <a:ext uri="{FF2B5EF4-FFF2-40B4-BE49-F238E27FC236}">
                <a16:creationId xmlns:a16="http://schemas.microsoft.com/office/drawing/2014/main" id="{8CA9220D-051E-594E-AD19-6DA31369E769}"/>
              </a:ext>
            </a:extLst>
          </p:cNvPr>
          <p:cNvSpPr/>
          <p:nvPr/>
        </p:nvSpPr>
        <p:spPr>
          <a:xfrm>
            <a:off x="10131978" y="6273512"/>
            <a:ext cx="1383712"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sz="1600" dirty="0">
                <a:latin typeface="Gill Sans" panose="020B0502020104020203" pitchFamily="34" charset="-79"/>
                <a:cs typeface="Gill Sans" panose="020B0502020104020203" pitchFamily="34" charset="-79"/>
              </a:rPr>
              <a:t>Gao</a:t>
            </a:r>
            <a:r>
              <a:rPr sz="1600" dirty="0">
                <a:latin typeface="Gill Sans" panose="020B0502020104020203" pitchFamily="34" charset="-79"/>
                <a:cs typeface="Gill Sans" panose="020B0502020104020203" pitchFamily="34" charset="-79"/>
              </a:rPr>
              <a:t> </a:t>
            </a:r>
            <a:r>
              <a:rPr lang="en-US" sz="1600" dirty="0">
                <a:latin typeface="Gill Sans" panose="020B0502020104020203" pitchFamily="34" charset="-79"/>
                <a:cs typeface="Gill Sans" panose="020B0502020104020203" pitchFamily="34" charset="-79"/>
              </a:rPr>
              <a:t>et al.</a:t>
            </a:r>
            <a:r>
              <a:rPr sz="1600" dirty="0">
                <a:latin typeface="Gill Sans" panose="020B0502020104020203" pitchFamily="34" charset="-79"/>
                <a:cs typeface="Gill Sans" panose="020B0502020104020203" pitchFamily="34" charset="-79"/>
              </a:rPr>
              <a:t>, 201</a:t>
            </a:r>
            <a:r>
              <a:rPr lang="en-US" sz="1600" dirty="0">
                <a:latin typeface="Gill Sans" panose="020B0502020104020203" pitchFamily="34" charset="-79"/>
                <a:cs typeface="Gill Sans" panose="020B0502020104020203" pitchFamily="34" charset="-79"/>
              </a:rPr>
              <a:t>8</a:t>
            </a:r>
            <a:endParaRPr sz="1600" dirty="0">
              <a:latin typeface="Gill Sans" panose="020B0502020104020203" pitchFamily="34" charset="-79"/>
              <a:cs typeface="Gill Sans" panose="020B0502020104020203" pitchFamily="34" charset="-79"/>
            </a:endParaRPr>
          </a:p>
        </p:txBody>
      </p:sp>
      <p:sp>
        <p:nvSpPr>
          <p:cNvPr id="8" name="Rectangle 7">
            <a:extLst>
              <a:ext uri="{FF2B5EF4-FFF2-40B4-BE49-F238E27FC236}">
                <a16:creationId xmlns:a16="http://schemas.microsoft.com/office/drawing/2014/main" id="{72ACD85B-FCDD-F241-97E8-A6509AF34BBF}"/>
              </a:ext>
            </a:extLst>
          </p:cNvPr>
          <p:cNvSpPr/>
          <p:nvPr/>
        </p:nvSpPr>
        <p:spPr>
          <a:xfrm>
            <a:off x="9725970" y="2325109"/>
            <a:ext cx="1174104" cy="369332"/>
          </a:xfrm>
          <a:prstGeom prst="rect">
            <a:avLst/>
          </a:prstGeom>
        </p:spPr>
        <p:txBody>
          <a:bodyPr wrap="none">
            <a:spAutoFit/>
          </a:bodyPr>
          <a:lstStyle/>
          <a:p>
            <a:r>
              <a:rPr lang="en-US" dirty="0">
                <a:solidFill>
                  <a:srgbClr val="C00000"/>
                </a:solidFill>
                <a:latin typeface="Gill Sans" panose="020B0502020104020203" pitchFamily="34" charset="-79"/>
                <a:cs typeface="Gill Sans" panose="020B0502020104020203" pitchFamily="34" charset="-79"/>
              </a:rPr>
              <a:t>Splay fault </a:t>
            </a:r>
            <a:endParaRPr lang="en-US" dirty="0">
              <a:solidFill>
                <a:srgbClr val="C00000"/>
              </a:solidFill>
            </a:endParaRPr>
          </a:p>
        </p:txBody>
      </p:sp>
      <p:cxnSp>
        <p:nvCxnSpPr>
          <p:cNvPr id="9" name="Straight Arrow Connector 8">
            <a:extLst>
              <a:ext uri="{FF2B5EF4-FFF2-40B4-BE49-F238E27FC236}">
                <a16:creationId xmlns:a16="http://schemas.microsoft.com/office/drawing/2014/main" id="{3756AF4A-3C54-A942-B5DD-4E7DAF760555}"/>
              </a:ext>
            </a:extLst>
          </p:cNvPr>
          <p:cNvCxnSpPr/>
          <p:nvPr/>
        </p:nvCxnSpPr>
        <p:spPr>
          <a:xfrm flipV="1">
            <a:off x="10776397" y="2327153"/>
            <a:ext cx="425574" cy="16086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400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DDCCE-2C5D-0B43-B85D-83C753D94048}"/>
              </a:ext>
            </a:extLst>
          </p:cNvPr>
          <p:cNvPicPr>
            <a:picLocks noChangeAspect="1"/>
          </p:cNvPicPr>
          <p:nvPr/>
        </p:nvPicPr>
        <p:blipFill>
          <a:blip r:embed="rId3"/>
          <a:stretch>
            <a:fillRect/>
          </a:stretch>
        </p:blipFill>
        <p:spPr>
          <a:xfrm>
            <a:off x="8204200" y="-360694"/>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0070C0"/>
                </a:solidFill>
                <a:latin typeface="Gill Sans" panose="020B0502020104020203" pitchFamily="34" charset="-79"/>
                <a:ea typeface="Helvetica Neue" panose="02000503000000020004" pitchFamily="2" charset="0"/>
                <a:cs typeface="Gill Sans" panose="020B0502020104020203" pitchFamily="34" charset="-79"/>
              </a:rPr>
              <a:t>Breaching the trench</a:t>
            </a:r>
          </a:p>
        </p:txBody>
      </p:sp>
      <p:sp>
        <p:nvSpPr>
          <p:cNvPr id="7" name="TextBox 6">
            <a:extLst>
              <a:ext uri="{FF2B5EF4-FFF2-40B4-BE49-F238E27FC236}">
                <a16:creationId xmlns:a16="http://schemas.microsoft.com/office/drawing/2014/main" id="{FB953860-0976-9746-B144-334D3861A0CC}"/>
              </a:ext>
            </a:extLst>
          </p:cNvPr>
          <p:cNvSpPr txBox="1"/>
          <p:nvPr/>
        </p:nvSpPr>
        <p:spPr>
          <a:xfrm>
            <a:off x="1034980" y="1421924"/>
            <a:ext cx="4843306" cy="2062103"/>
          </a:xfrm>
          <a:prstGeom prst="rect">
            <a:avLst/>
          </a:prstGeom>
          <a:noFill/>
        </p:spPr>
        <p:txBody>
          <a:bodyPr wrap="square" rtlCol="0">
            <a:spAutoFit/>
          </a:bodyPr>
          <a:lstStyle/>
          <a:p>
            <a:r>
              <a:rPr lang="en-US" sz="3200" dirty="0">
                <a:solidFill>
                  <a:schemeClr val="tx1">
                    <a:lumMod val="65000"/>
                    <a:lumOff val="35000"/>
                  </a:schemeClr>
                </a:solidFill>
                <a:latin typeface="Gill Sans" panose="020B0502020104020203" pitchFamily="34" charset="-79"/>
                <a:cs typeface="Gill Sans" panose="020B0502020104020203" pitchFamily="34" charset="-79"/>
              </a:rPr>
              <a:t>The splay fault scenario generates the largest tsunami</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8" name="Wang and others, 2011…">
            <a:extLst>
              <a:ext uri="{FF2B5EF4-FFF2-40B4-BE49-F238E27FC236}">
                <a16:creationId xmlns:a16="http://schemas.microsoft.com/office/drawing/2014/main" id="{8CA9220D-051E-594E-AD19-6DA31369E769}"/>
              </a:ext>
            </a:extLst>
          </p:cNvPr>
          <p:cNvSpPr/>
          <p:nvPr/>
        </p:nvSpPr>
        <p:spPr>
          <a:xfrm>
            <a:off x="8568670" y="6504345"/>
            <a:ext cx="1383712"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sz="1600" dirty="0">
                <a:latin typeface="Gill Sans" panose="020B0502020104020203" pitchFamily="34" charset="-79"/>
                <a:cs typeface="Gill Sans" panose="020B0502020104020203" pitchFamily="34" charset="-79"/>
              </a:rPr>
              <a:t>Gao</a:t>
            </a:r>
            <a:r>
              <a:rPr sz="1600" dirty="0">
                <a:latin typeface="Gill Sans" panose="020B0502020104020203" pitchFamily="34" charset="-79"/>
                <a:cs typeface="Gill Sans" panose="020B0502020104020203" pitchFamily="34" charset="-79"/>
              </a:rPr>
              <a:t> </a:t>
            </a:r>
            <a:r>
              <a:rPr lang="en-US" sz="1600" dirty="0">
                <a:latin typeface="Gill Sans" panose="020B0502020104020203" pitchFamily="34" charset="-79"/>
                <a:cs typeface="Gill Sans" panose="020B0502020104020203" pitchFamily="34" charset="-79"/>
              </a:rPr>
              <a:t>et al.</a:t>
            </a:r>
            <a:r>
              <a:rPr sz="1600" dirty="0">
                <a:latin typeface="Gill Sans" panose="020B0502020104020203" pitchFamily="34" charset="-79"/>
                <a:cs typeface="Gill Sans" panose="020B0502020104020203" pitchFamily="34" charset="-79"/>
              </a:rPr>
              <a:t>, 201</a:t>
            </a:r>
            <a:r>
              <a:rPr lang="en-US" sz="1600" dirty="0">
                <a:latin typeface="Gill Sans" panose="020B0502020104020203" pitchFamily="34" charset="-79"/>
                <a:cs typeface="Gill Sans" panose="020B0502020104020203" pitchFamily="34" charset="-79"/>
              </a:rPr>
              <a:t>8</a:t>
            </a:r>
            <a:endParaRPr sz="1600" dirty="0">
              <a:latin typeface="Gill Sans" panose="020B0502020104020203" pitchFamily="34" charset="-79"/>
              <a:cs typeface="Gill Sans" panose="020B0502020104020203" pitchFamily="34" charset="-79"/>
            </a:endParaRPr>
          </a:p>
        </p:txBody>
      </p:sp>
      <p:pic>
        <p:nvPicPr>
          <p:cNvPr id="3" name="Picture 2">
            <a:extLst>
              <a:ext uri="{FF2B5EF4-FFF2-40B4-BE49-F238E27FC236}">
                <a16:creationId xmlns:a16="http://schemas.microsoft.com/office/drawing/2014/main" id="{E4582A2B-FB55-854D-98D0-0C95567A896B}"/>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5695405" y="191585"/>
            <a:ext cx="5539282" cy="3082464"/>
          </a:xfrm>
          <a:prstGeom prst="rect">
            <a:avLst/>
          </a:prstGeom>
        </p:spPr>
      </p:pic>
      <p:pic>
        <p:nvPicPr>
          <p:cNvPr id="4" name="Picture 3">
            <a:extLst>
              <a:ext uri="{FF2B5EF4-FFF2-40B4-BE49-F238E27FC236}">
                <a16:creationId xmlns:a16="http://schemas.microsoft.com/office/drawing/2014/main" id="{E656E3DC-67E8-5E46-80E8-ED42B01D69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4631" y="3593613"/>
            <a:ext cx="8373290" cy="2972287"/>
          </a:xfrm>
          <a:prstGeom prst="rect">
            <a:avLst/>
          </a:prstGeom>
        </p:spPr>
      </p:pic>
      <p:sp>
        <p:nvSpPr>
          <p:cNvPr id="12" name="Wang and others, 2011…">
            <a:extLst>
              <a:ext uri="{FF2B5EF4-FFF2-40B4-BE49-F238E27FC236}">
                <a16:creationId xmlns:a16="http://schemas.microsoft.com/office/drawing/2014/main" id="{E7B7B5BA-C890-8E4C-99CE-F631F11D410F}"/>
              </a:ext>
            </a:extLst>
          </p:cNvPr>
          <p:cNvSpPr/>
          <p:nvPr/>
        </p:nvSpPr>
        <p:spPr>
          <a:xfrm>
            <a:off x="2795972" y="3334337"/>
            <a:ext cx="1155766" cy="353943"/>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dirty="0">
                <a:solidFill>
                  <a:srgbClr val="0070C0"/>
                </a:solidFill>
                <a:latin typeface="Gill Sans" panose="020B0502020104020203" pitchFamily="34" charset="-79"/>
                <a:cs typeface="Gill Sans" panose="020B0502020104020203" pitchFamily="34" charset="-79"/>
              </a:rPr>
              <a:t>Buried fault</a:t>
            </a:r>
            <a:endParaRPr dirty="0">
              <a:solidFill>
                <a:srgbClr val="0070C0"/>
              </a:solidFill>
              <a:latin typeface="Gill Sans" panose="020B0502020104020203" pitchFamily="34" charset="-79"/>
              <a:cs typeface="Gill Sans" panose="020B0502020104020203" pitchFamily="34" charset="-79"/>
            </a:endParaRPr>
          </a:p>
        </p:txBody>
      </p:sp>
      <p:sp>
        <p:nvSpPr>
          <p:cNvPr id="13" name="Wang and others, 2011…">
            <a:extLst>
              <a:ext uri="{FF2B5EF4-FFF2-40B4-BE49-F238E27FC236}">
                <a16:creationId xmlns:a16="http://schemas.microsoft.com/office/drawing/2014/main" id="{AAD93462-7918-B642-80AF-D09A74194FBE}"/>
              </a:ext>
            </a:extLst>
          </p:cNvPr>
          <p:cNvSpPr/>
          <p:nvPr/>
        </p:nvSpPr>
        <p:spPr>
          <a:xfrm>
            <a:off x="5498978" y="3334337"/>
            <a:ext cx="1002262" cy="353943"/>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dirty="0">
                <a:solidFill>
                  <a:srgbClr val="0070C0"/>
                </a:solidFill>
                <a:latin typeface="Gill Sans" panose="020B0502020104020203" pitchFamily="34" charset="-79"/>
                <a:cs typeface="Gill Sans" panose="020B0502020104020203" pitchFamily="34" charset="-79"/>
              </a:rPr>
              <a:t>Splay fault</a:t>
            </a:r>
            <a:endParaRPr dirty="0">
              <a:solidFill>
                <a:srgbClr val="0070C0"/>
              </a:solidFill>
              <a:latin typeface="Gill Sans" panose="020B0502020104020203" pitchFamily="34" charset="-79"/>
              <a:cs typeface="Gill Sans" panose="020B0502020104020203" pitchFamily="34" charset="-79"/>
            </a:endParaRPr>
          </a:p>
        </p:txBody>
      </p:sp>
      <p:sp>
        <p:nvSpPr>
          <p:cNvPr id="15" name="Wang and others, 2011…">
            <a:extLst>
              <a:ext uri="{FF2B5EF4-FFF2-40B4-BE49-F238E27FC236}">
                <a16:creationId xmlns:a16="http://schemas.microsoft.com/office/drawing/2014/main" id="{7EC12E0A-C86C-844F-98BC-4EDF6B5DBFFD}"/>
              </a:ext>
            </a:extLst>
          </p:cNvPr>
          <p:cNvSpPr/>
          <p:nvPr/>
        </p:nvSpPr>
        <p:spPr>
          <a:xfrm>
            <a:off x="7934885" y="3334337"/>
            <a:ext cx="1683538" cy="353943"/>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p>
            <a:pPr>
              <a:defRPr>
                <a:latin typeface="Skia Regular"/>
                <a:ea typeface="Skia Regular"/>
                <a:cs typeface="Skia Regular"/>
                <a:sym typeface="Skia Regular"/>
              </a:defRPr>
            </a:pPr>
            <a:r>
              <a:rPr lang="en-US" dirty="0">
                <a:solidFill>
                  <a:srgbClr val="0070C0"/>
                </a:solidFill>
                <a:latin typeface="Gill Sans" panose="020B0502020104020203" pitchFamily="34" charset="-79"/>
                <a:cs typeface="Gill Sans" panose="020B0502020104020203" pitchFamily="34" charset="-79"/>
              </a:rPr>
              <a:t>Trench-breaching</a:t>
            </a:r>
            <a:endParaRPr dirty="0">
              <a:solidFill>
                <a:srgbClr val="0070C0"/>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263203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05ED6-39C3-6740-ABB9-195A374DE748}"/>
              </a:ext>
            </a:extLst>
          </p:cNvPr>
          <p:cNvPicPr>
            <a:picLocks noChangeAspect="1"/>
          </p:cNvPicPr>
          <p:nvPr/>
        </p:nvPicPr>
        <p:blipFill>
          <a:blip r:embed="rId3"/>
          <a:stretch>
            <a:fillRect/>
          </a:stretch>
        </p:blipFill>
        <p:spPr>
          <a:xfrm>
            <a:off x="8204198" y="-349678"/>
            <a:ext cx="4991102" cy="7686829"/>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Cascadia earthquake recurrence</a:t>
            </a:r>
          </a:p>
        </p:txBody>
      </p:sp>
      <p:sp>
        <p:nvSpPr>
          <p:cNvPr id="7" name="TextBox 6">
            <a:extLst>
              <a:ext uri="{FF2B5EF4-FFF2-40B4-BE49-F238E27FC236}">
                <a16:creationId xmlns:a16="http://schemas.microsoft.com/office/drawing/2014/main" id="{FB953860-0976-9746-B144-334D3861A0CC}"/>
              </a:ext>
            </a:extLst>
          </p:cNvPr>
          <p:cNvSpPr txBox="1"/>
          <p:nvPr/>
        </p:nvSpPr>
        <p:spPr>
          <a:xfrm>
            <a:off x="1010852" y="1226933"/>
            <a:ext cx="7594600" cy="1077218"/>
          </a:xfrm>
          <a:prstGeom prst="rect">
            <a:avLst/>
          </a:prstGeom>
          <a:noFill/>
        </p:spPr>
        <p:txBody>
          <a:bodyPr wrap="square" rtlCol="0">
            <a:spAutoFit/>
          </a:bodyPr>
          <a:lstStyle/>
          <a:p>
            <a:r>
              <a:rPr lang="en-US" sz="3200" dirty="0" err="1">
                <a:solidFill>
                  <a:schemeClr val="tx1">
                    <a:lumMod val="65000"/>
                    <a:lumOff val="35000"/>
                  </a:schemeClr>
                </a:solidFill>
                <a:latin typeface="Gill Sans" panose="020B0502020104020203" pitchFamily="34" charset="-79"/>
                <a:cs typeface="Gill Sans" panose="020B0502020104020203" pitchFamily="34" charset="-79"/>
              </a:rPr>
              <a:t>Onland</a:t>
            </a:r>
            <a:r>
              <a:rPr lang="en-US" sz="3200" dirty="0">
                <a:solidFill>
                  <a:schemeClr val="tx1">
                    <a:lumMod val="65000"/>
                    <a:lumOff val="35000"/>
                  </a:schemeClr>
                </a:solidFill>
                <a:latin typeface="Gill Sans" panose="020B0502020104020203" pitchFamily="34" charset="-79"/>
                <a:cs typeface="Gill Sans" panose="020B0502020104020203" pitchFamily="34" charset="-79"/>
              </a:rPr>
              <a:t> record</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8" name="Subsidence data compiled by Leonard and others, 2010">
            <a:extLst>
              <a:ext uri="{FF2B5EF4-FFF2-40B4-BE49-F238E27FC236}">
                <a16:creationId xmlns:a16="http://schemas.microsoft.com/office/drawing/2014/main" id="{EF971831-DA32-A74E-B858-498F4BC67FFB}"/>
              </a:ext>
            </a:extLst>
          </p:cNvPr>
          <p:cNvSpPr/>
          <p:nvPr/>
        </p:nvSpPr>
        <p:spPr>
          <a:xfrm rot="16200000">
            <a:off x="9858200" y="4196208"/>
            <a:ext cx="3646896"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solidFill>
                  <a:srgbClr val="515151"/>
                </a:solidFill>
                <a:uFill>
                  <a:solidFill>
                    <a:srgbClr val="515151"/>
                  </a:solidFill>
                </a:uFill>
                <a:latin typeface="Gill Sans"/>
                <a:ea typeface="Gill Sans"/>
                <a:cs typeface="Gill Sans"/>
                <a:sym typeface="Gill Sans"/>
              </a:defRPr>
            </a:lvl1pPr>
          </a:lstStyle>
          <a:p>
            <a:pPr>
              <a:defRPr sz="1800"/>
            </a:pPr>
            <a:r>
              <a:rPr sz="1400" dirty="0">
                <a:solidFill>
                  <a:schemeClr val="bg1"/>
                </a:solidFill>
              </a:rPr>
              <a:t>Subsidence data compiled by Leonard </a:t>
            </a:r>
            <a:r>
              <a:rPr lang="en-US" sz="1400" dirty="0">
                <a:solidFill>
                  <a:schemeClr val="bg1"/>
                </a:solidFill>
              </a:rPr>
              <a:t>et al.</a:t>
            </a:r>
            <a:r>
              <a:rPr sz="1400" dirty="0">
                <a:solidFill>
                  <a:schemeClr val="bg1"/>
                </a:solidFill>
              </a:rPr>
              <a:t>, 2010</a:t>
            </a:r>
          </a:p>
        </p:txBody>
      </p:sp>
      <p:sp>
        <p:nvSpPr>
          <p:cNvPr id="12" name="Tsunami deposits data compiled by Peters and others, 2003">
            <a:extLst>
              <a:ext uri="{FF2B5EF4-FFF2-40B4-BE49-F238E27FC236}">
                <a16:creationId xmlns:a16="http://schemas.microsoft.com/office/drawing/2014/main" id="{EAB58432-5207-FB4F-BB1E-5FD3D09E75E6}"/>
              </a:ext>
            </a:extLst>
          </p:cNvPr>
          <p:cNvSpPr/>
          <p:nvPr/>
        </p:nvSpPr>
        <p:spPr>
          <a:xfrm rot="16200000">
            <a:off x="9914833" y="4029198"/>
            <a:ext cx="3968907"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solidFill>
                  <a:srgbClr val="515151"/>
                </a:solidFill>
                <a:uFill>
                  <a:solidFill>
                    <a:srgbClr val="515151"/>
                  </a:solidFill>
                </a:uFill>
                <a:latin typeface="Gill Sans"/>
                <a:ea typeface="Gill Sans"/>
                <a:cs typeface="Gill Sans"/>
                <a:sym typeface="Gill Sans"/>
              </a:defRPr>
            </a:lvl1pPr>
          </a:lstStyle>
          <a:p>
            <a:pPr>
              <a:defRPr sz="1800"/>
            </a:pPr>
            <a:r>
              <a:rPr sz="1400" dirty="0">
                <a:solidFill>
                  <a:schemeClr val="bg1"/>
                </a:solidFill>
              </a:rPr>
              <a:t>Tsunami deposits data compiled by Peters </a:t>
            </a:r>
            <a:r>
              <a:rPr lang="en-US" sz="1400" dirty="0">
                <a:solidFill>
                  <a:schemeClr val="bg1"/>
                </a:solidFill>
              </a:rPr>
              <a:t>et al.</a:t>
            </a:r>
            <a:r>
              <a:rPr sz="1400" dirty="0">
                <a:solidFill>
                  <a:schemeClr val="bg1"/>
                </a:solidFill>
              </a:rPr>
              <a:t>, 2003</a:t>
            </a:r>
          </a:p>
        </p:txBody>
      </p:sp>
      <p:sp>
        <p:nvSpPr>
          <p:cNvPr id="29" name="Line">
            <a:extLst>
              <a:ext uri="{FF2B5EF4-FFF2-40B4-BE49-F238E27FC236}">
                <a16:creationId xmlns:a16="http://schemas.microsoft.com/office/drawing/2014/main" id="{23F322CF-7667-EE44-8162-F425C0038C85}"/>
              </a:ext>
            </a:extLst>
          </p:cNvPr>
          <p:cNvSpPr/>
          <p:nvPr/>
        </p:nvSpPr>
        <p:spPr>
          <a:xfrm>
            <a:off x="8677745" y="736600"/>
            <a:ext cx="1850742" cy="1340604"/>
          </a:xfrm>
          <a:custGeom>
            <a:avLst/>
            <a:gdLst>
              <a:gd name="connsiteX0" fmla="*/ 7354 w 23721"/>
              <a:gd name="connsiteY0" fmla="*/ 0 h 21600"/>
              <a:gd name="connsiteX1" fmla="*/ 0 w 23721"/>
              <a:gd name="connsiteY1" fmla="*/ 193 h 21600"/>
              <a:gd name="connsiteX2" fmla="*/ 0 w 23721"/>
              <a:gd name="connsiteY2" fmla="*/ 21600 h 21600"/>
              <a:gd name="connsiteX3" fmla="*/ 23721 w 23721"/>
              <a:gd name="connsiteY3" fmla="*/ 21600 h 21600"/>
            </a:gdLst>
            <a:ahLst/>
            <a:cxnLst>
              <a:cxn ang="0">
                <a:pos x="connsiteX0" y="connsiteY0"/>
              </a:cxn>
              <a:cxn ang="0">
                <a:pos x="connsiteX1" y="connsiteY1"/>
              </a:cxn>
              <a:cxn ang="0">
                <a:pos x="connsiteX2" y="connsiteY2"/>
              </a:cxn>
              <a:cxn ang="0">
                <a:pos x="connsiteX3" y="connsiteY3"/>
              </a:cxn>
            </a:cxnLst>
            <a:rect l="l" t="t" r="r" b="b"/>
            <a:pathLst>
              <a:path w="23721" h="21600" extrusionOk="0">
                <a:moveTo>
                  <a:pt x="7354" y="0"/>
                </a:moveTo>
                <a:lnTo>
                  <a:pt x="0" y="193"/>
                </a:lnTo>
                <a:lnTo>
                  <a:pt x="0" y="21600"/>
                </a:lnTo>
                <a:lnTo>
                  <a:pt x="23721"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30" name="Line">
            <a:extLst>
              <a:ext uri="{FF2B5EF4-FFF2-40B4-BE49-F238E27FC236}">
                <a16:creationId xmlns:a16="http://schemas.microsoft.com/office/drawing/2014/main" id="{48423F34-E0C0-5D47-9D4E-CE9FCC835AF9}"/>
              </a:ext>
            </a:extLst>
          </p:cNvPr>
          <p:cNvSpPr/>
          <p:nvPr/>
        </p:nvSpPr>
        <p:spPr>
          <a:xfrm flipV="1">
            <a:off x="6120883" y="1276838"/>
            <a:ext cx="2541336" cy="1014664"/>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1" name="Line">
            <a:extLst>
              <a:ext uri="{FF2B5EF4-FFF2-40B4-BE49-F238E27FC236}">
                <a16:creationId xmlns:a16="http://schemas.microsoft.com/office/drawing/2014/main" id="{BC878CB9-EEFA-DD4F-A469-A9333124D9E0}"/>
              </a:ext>
            </a:extLst>
          </p:cNvPr>
          <p:cNvSpPr/>
          <p:nvPr/>
        </p:nvSpPr>
        <p:spPr>
          <a:xfrm>
            <a:off x="9031423" y="2373405"/>
            <a:ext cx="1689101" cy="660401"/>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32" name="Line">
            <a:extLst>
              <a:ext uri="{FF2B5EF4-FFF2-40B4-BE49-F238E27FC236}">
                <a16:creationId xmlns:a16="http://schemas.microsoft.com/office/drawing/2014/main" id="{64DD2674-84CE-A848-99BF-76AF6800A66C}"/>
              </a:ext>
            </a:extLst>
          </p:cNvPr>
          <p:cNvSpPr/>
          <p:nvPr/>
        </p:nvSpPr>
        <p:spPr>
          <a:xfrm flipV="1">
            <a:off x="5654351" y="2697865"/>
            <a:ext cx="3373389" cy="654173"/>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3" name="Line">
            <a:extLst>
              <a:ext uri="{FF2B5EF4-FFF2-40B4-BE49-F238E27FC236}">
                <a16:creationId xmlns:a16="http://schemas.microsoft.com/office/drawing/2014/main" id="{F430F216-42D8-5940-9E2B-3A1CBFCE02B3}"/>
              </a:ext>
            </a:extLst>
          </p:cNvPr>
          <p:cNvSpPr/>
          <p:nvPr/>
        </p:nvSpPr>
        <p:spPr>
          <a:xfrm>
            <a:off x="9336223" y="3136900"/>
            <a:ext cx="1447801" cy="1308100"/>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34" name="Line">
            <a:extLst>
              <a:ext uri="{FF2B5EF4-FFF2-40B4-BE49-F238E27FC236}">
                <a16:creationId xmlns:a16="http://schemas.microsoft.com/office/drawing/2014/main" id="{01322B26-9A8E-9741-A0D9-8CB77B334BDD}"/>
              </a:ext>
            </a:extLst>
          </p:cNvPr>
          <p:cNvSpPr/>
          <p:nvPr/>
        </p:nvSpPr>
        <p:spPr>
          <a:xfrm flipV="1">
            <a:off x="5654351" y="3812731"/>
            <a:ext cx="3626893" cy="365460"/>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5" name="Line">
            <a:extLst>
              <a:ext uri="{FF2B5EF4-FFF2-40B4-BE49-F238E27FC236}">
                <a16:creationId xmlns:a16="http://schemas.microsoft.com/office/drawing/2014/main" id="{2C9F6DC9-D0A0-5448-9C82-5E4D59206543}"/>
              </a:ext>
            </a:extLst>
          </p:cNvPr>
          <p:cNvSpPr/>
          <p:nvPr/>
        </p:nvSpPr>
        <p:spPr>
          <a:xfrm>
            <a:off x="9632474" y="4545852"/>
            <a:ext cx="1066801" cy="508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37"/>
                </a:lnTo>
                <a:lnTo>
                  <a:pt x="0" y="21600"/>
                </a:lnTo>
                <a:lnTo>
                  <a:pt x="18267" y="21122"/>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36" name="Line">
            <a:extLst>
              <a:ext uri="{FF2B5EF4-FFF2-40B4-BE49-F238E27FC236}">
                <a16:creationId xmlns:a16="http://schemas.microsoft.com/office/drawing/2014/main" id="{7FB80A07-9F12-2240-BDC6-324DFE37B2E6}"/>
              </a:ext>
            </a:extLst>
          </p:cNvPr>
          <p:cNvSpPr/>
          <p:nvPr/>
        </p:nvSpPr>
        <p:spPr>
          <a:xfrm flipV="1">
            <a:off x="4404049" y="4798853"/>
            <a:ext cx="5216215" cy="234210"/>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37" name="Line">
            <a:extLst>
              <a:ext uri="{FF2B5EF4-FFF2-40B4-BE49-F238E27FC236}">
                <a16:creationId xmlns:a16="http://schemas.microsoft.com/office/drawing/2014/main" id="{A0939493-7012-9349-A7BE-F0965535C2AC}"/>
              </a:ext>
            </a:extLst>
          </p:cNvPr>
          <p:cNvSpPr/>
          <p:nvPr/>
        </p:nvSpPr>
        <p:spPr>
          <a:xfrm>
            <a:off x="9920423" y="5154705"/>
            <a:ext cx="736601" cy="1206501"/>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38" name="Line">
            <a:extLst>
              <a:ext uri="{FF2B5EF4-FFF2-40B4-BE49-F238E27FC236}">
                <a16:creationId xmlns:a16="http://schemas.microsoft.com/office/drawing/2014/main" id="{C4F2EF24-1CD5-DE48-818A-E928C598811F}"/>
              </a:ext>
            </a:extLst>
          </p:cNvPr>
          <p:cNvSpPr/>
          <p:nvPr/>
        </p:nvSpPr>
        <p:spPr>
          <a:xfrm flipV="1">
            <a:off x="4739952" y="5775366"/>
            <a:ext cx="5085104" cy="71373"/>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1" name="TextBox 20">
            <a:extLst>
              <a:ext uri="{FF2B5EF4-FFF2-40B4-BE49-F238E27FC236}">
                <a16:creationId xmlns:a16="http://schemas.microsoft.com/office/drawing/2014/main" id="{AD8F06AC-A9DF-FB42-AA32-605AABA2F05E}"/>
              </a:ext>
            </a:extLst>
          </p:cNvPr>
          <p:cNvSpPr txBox="1"/>
          <p:nvPr/>
        </p:nvSpPr>
        <p:spPr>
          <a:xfrm>
            <a:off x="1615371" y="2077204"/>
            <a:ext cx="4589270" cy="4524315"/>
          </a:xfrm>
          <a:prstGeom prst="rect">
            <a:avLst/>
          </a:prstGeom>
          <a:noFill/>
        </p:spPr>
        <p:txBody>
          <a:bodyPr wrap="none" rtlCol="0">
            <a:spAutoFit/>
          </a:bodyPr>
          <a:lstStyle/>
          <a:p>
            <a:r>
              <a:rPr lang="en-US" u="sng" dirty="0">
                <a:solidFill>
                  <a:srgbClr val="0070C0"/>
                </a:solidFill>
                <a:latin typeface="Gill Sans" panose="020B0502020104020203" pitchFamily="34" charset="-79"/>
                <a:cs typeface="Gill Sans" panose="020B0502020104020203" pitchFamily="34" charset="-79"/>
              </a:rPr>
              <a:t>Northern Cascadia sites</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3-6 earthquakes</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&gt;300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recurrence interval</a:t>
            </a:r>
          </a:p>
          <a:p>
            <a:r>
              <a:rPr lang="en-US" dirty="0">
                <a:solidFill>
                  <a:srgbClr val="0070C0"/>
                </a:solidFill>
                <a:latin typeface="Gill Sans" panose="020B0502020104020203" pitchFamily="34" charset="-79"/>
                <a:cs typeface="Gill Sans" panose="020B0502020104020203" pitchFamily="34" charset="-79"/>
              </a:rPr>
              <a:t>Length of record spans </a:t>
            </a:r>
            <a:r>
              <a:rPr lang="en-US" b="1" dirty="0">
                <a:solidFill>
                  <a:srgbClr val="0070C0"/>
                </a:solidFill>
                <a:latin typeface="Gill Sans" panose="020B0502020104020203" pitchFamily="34" charset="-79"/>
                <a:cs typeface="Gill Sans" panose="020B0502020104020203" pitchFamily="34" charset="-79"/>
              </a:rPr>
              <a:t>&lt;3,000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Southwestern Washington estuaries</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7-9</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500-530 </a:t>
            </a:r>
            <a:r>
              <a:rPr lang="en-US" b="1" dirty="0" err="1">
                <a:solidFill>
                  <a:srgbClr val="0070C0"/>
                </a:solidFill>
                <a:latin typeface="Gill Sans" panose="020B0502020104020203" pitchFamily="34" charset="-79"/>
                <a:cs typeface="Gill Sans" panose="020B0502020104020203" pitchFamily="34" charset="-79"/>
              </a:rPr>
              <a:t>yr</a:t>
            </a:r>
            <a:r>
              <a:rPr lang="en-US" dirty="0">
                <a:solidFill>
                  <a:srgbClr val="0070C0"/>
                </a:solidFill>
                <a:latin typeface="Gill Sans" panose="020B0502020104020203" pitchFamily="34" charset="-79"/>
                <a:cs typeface="Gill Sans" panose="020B0502020104020203" pitchFamily="34" charset="-79"/>
              </a:rPr>
              <a:t> average over </a:t>
            </a:r>
            <a:r>
              <a:rPr lang="en-US" b="1" dirty="0">
                <a:solidFill>
                  <a:srgbClr val="0070C0"/>
                </a:solidFill>
                <a:latin typeface="Gill Sans" panose="020B0502020104020203" pitchFamily="34" charset="-79"/>
                <a:cs typeface="Gill Sans" panose="020B0502020104020203" pitchFamily="34" charset="-79"/>
              </a:rPr>
              <a:t>&lt;5,000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Northern and central Oregon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4-6</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500-600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over </a:t>
            </a:r>
            <a:r>
              <a:rPr lang="en-US" b="1" dirty="0">
                <a:solidFill>
                  <a:srgbClr val="0070C0"/>
                </a:solidFill>
                <a:latin typeface="Gill Sans" panose="020B0502020104020203" pitchFamily="34" charset="-79"/>
                <a:cs typeface="Gill Sans" panose="020B0502020104020203" pitchFamily="34" charset="-79"/>
              </a:rPr>
              <a:t>&lt;3,500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Southern Oregon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17</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390-500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over </a:t>
            </a:r>
            <a:r>
              <a:rPr lang="en-US" b="1" dirty="0">
                <a:solidFill>
                  <a:srgbClr val="0070C0"/>
                </a:solidFill>
                <a:latin typeface="Gill Sans" panose="020B0502020104020203" pitchFamily="34" charset="-79"/>
                <a:cs typeface="Gill Sans" panose="020B0502020104020203" pitchFamily="34" charset="-79"/>
              </a:rPr>
              <a:t>&lt;7,000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Northern California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4-6</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500-600 </a:t>
            </a:r>
            <a:r>
              <a:rPr lang="en-US" b="1" dirty="0" err="1">
                <a:solidFill>
                  <a:srgbClr val="0070C0"/>
                </a:solidFill>
                <a:latin typeface="Gill Sans" panose="020B0502020104020203" pitchFamily="34" charset="-79"/>
                <a:cs typeface="Gill Sans" panose="020B0502020104020203" pitchFamily="34" charset="-79"/>
              </a:rPr>
              <a:t>yr</a:t>
            </a:r>
            <a:r>
              <a:rPr lang="en-US" dirty="0">
                <a:solidFill>
                  <a:srgbClr val="0070C0"/>
                </a:solidFill>
                <a:latin typeface="Gill Sans" panose="020B0502020104020203" pitchFamily="34" charset="-79"/>
                <a:cs typeface="Gill Sans" panose="020B0502020104020203" pitchFamily="34" charset="-79"/>
              </a:rPr>
              <a:t> average over </a:t>
            </a:r>
            <a:r>
              <a:rPr lang="en-US" b="1" dirty="0">
                <a:solidFill>
                  <a:srgbClr val="0070C0"/>
                </a:solidFill>
                <a:latin typeface="Gill Sans" panose="020B0502020104020203" pitchFamily="34" charset="-79"/>
                <a:cs typeface="Gill Sans" panose="020B0502020104020203" pitchFamily="34" charset="-79"/>
              </a:rPr>
              <a:t>&lt;3,500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endParaRPr>
          </a:p>
        </p:txBody>
      </p:sp>
    </p:spTree>
    <p:extLst>
      <p:ext uri="{BB962C8B-B14F-4D97-AF65-F5344CB8AC3E}">
        <p14:creationId xmlns:p14="http://schemas.microsoft.com/office/powerpoint/2010/main" val="2192617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FB5620-4A65-224A-A5A8-DB9AB571364C}"/>
              </a:ext>
            </a:extLst>
          </p:cNvPr>
          <p:cNvPicPr>
            <a:picLocks noChangeAspect="1"/>
          </p:cNvPicPr>
          <p:nvPr/>
        </p:nvPicPr>
        <p:blipFill>
          <a:blip r:embed="rId3"/>
          <a:stretch>
            <a:fillRect/>
          </a:stretch>
        </p:blipFill>
        <p:spPr>
          <a:xfrm>
            <a:off x="8203595" y="-357443"/>
            <a:ext cx="4994644" cy="7692286"/>
          </a:xfrm>
          <a:prstGeom prst="rect">
            <a:avLst/>
          </a:prstGeom>
        </p:spPr>
      </p:pic>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Cascadia earthquake recurrence</a:t>
            </a:r>
          </a:p>
        </p:txBody>
      </p:sp>
      <p:sp>
        <p:nvSpPr>
          <p:cNvPr id="7" name="TextBox 6">
            <a:extLst>
              <a:ext uri="{FF2B5EF4-FFF2-40B4-BE49-F238E27FC236}">
                <a16:creationId xmlns:a16="http://schemas.microsoft.com/office/drawing/2014/main" id="{FB953860-0976-9746-B144-334D3861A0CC}"/>
              </a:ext>
            </a:extLst>
          </p:cNvPr>
          <p:cNvSpPr txBox="1"/>
          <p:nvPr/>
        </p:nvSpPr>
        <p:spPr>
          <a:xfrm>
            <a:off x="1012321" y="1226933"/>
            <a:ext cx="7594600" cy="1077218"/>
          </a:xfrm>
          <a:prstGeom prst="rect">
            <a:avLst/>
          </a:prstGeom>
          <a:noFill/>
        </p:spPr>
        <p:txBody>
          <a:bodyPr wrap="square" rtlCol="0">
            <a:spAutoFit/>
          </a:bodyPr>
          <a:lstStyle/>
          <a:p>
            <a:r>
              <a:rPr lang="en-US" sz="3200" dirty="0" err="1">
                <a:solidFill>
                  <a:schemeClr val="tx1">
                    <a:lumMod val="65000"/>
                    <a:lumOff val="35000"/>
                  </a:schemeClr>
                </a:solidFill>
                <a:latin typeface="Gill Sans" panose="020B0502020104020203" pitchFamily="34" charset="-79"/>
                <a:cs typeface="Gill Sans" panose="020B0502020104020203" pitchFamily="34" charset="-79"/>
              </a:rPr>
              <a:t>Onland</a:t>
            </a:r>
            <a:r>
              <a:rPr lang="en-US" sz="3200" dirty="0">
                <a:solidFill>
                  <a:schemeClr val="tx1">
                    <a:lumMod val="65000"/>
                    <a:lumOff val="35000"/>
                  </a:schemeClr>
                </a:solidFill>
                <a:latin typeface="Gill Sans" panose="020B0502020104020203" pitchFamily="34" charset="-79"/>
                <a:cs typeface="Gill Sans" panose="020B0502020104020203" pitchFamily="34" charset="-79"/>
              </a:rPr>
              <a:t> record</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1" name="Line">
            <a:extLst>
              <a:ext uri="{FF2B5EF4-FFF2-40B4-BE49-F238E27FC236}">
                <a16:creationId xmlns:a16="http://schemas.microsoft.com/office/drawing/2014/main" id="{FF270B8B-8789-B34A-8977-16F9D1BDDDE4}"/>
              </a:ext>
            </a:extLst>
          </p:cNvPr>
          <p:cNvSpPr/>
          <p:nvPr/>
        </p:nvSpPr>
        <p:spPr>
          <a:xfrm>
            <a:off x="8677745" y="736600"/>
            <a:ext cx="1850742" cy="1340604"/>
          </a:xfrm>
          <a:custGeom>
            <a:avLst/>
            <a:gdLst>
              <a:gd name="connsiteX0" fmla="*/ 7354 w 23721"/>
              <a:gd name="connsiteY0" fmla="*/ 0 h 21600"/>
              <a:gd name="connsiteX1" fmla="*/ 0 w 23721"/>
              <a:gd name="connsiteY1" fmla="*/ 193 h 21600"/>
              <a:gd name="connsiteX2" fmla="*/ 0 w 23721"/>
              <a:gd name="connsiteY2" fmla="*/ 21600 h 21600"/>
              <a:gd name="connsiteX3" fmla="*/ 23721 w 23721"/>
              <a:gd name="connsiteY3" fmla="*/ 21600 h 21600"/>
            </a:gdLst>
            <a:ahLst/>
            <a:cxnLst>
              <a:cxn ang="0">
                <a:pos x="connsiteX0" y="connsiteY0"/>
              </a:cxn>
              <a:cxn ang="0">
                <a:pos x="connsiteX1" y="connsiteY1"/>
              </a:cxn>
              <a:cxn ang="0">
                <a:pos x="connsiteX2" y="connsiteY2"/>
              </a:cxn>
              <a:cxn ang="0">
                <a:pos x="connsiteX3" y="connsiteY3"/>
              </a:cxn>
            </a:cxnLst>
            <a:rect l="l" t="t" r="r" b="b"/>
            <a:pathLst>
              <a:path w="23721" h="21600" extrusionOk="0">
                <a:moveTo>
                  <a:pt x="7354" y="0"/>
                </a:moveTo>
                <a:lnTo>
                  <a:pt x="0" y="193"/>
                </a:lnTo>
                <a:lnTo>
                  <a:pt x="0" y="21600"/>
                </a:lnTo>
                <a:lnTo>
                  <a:pt x="23721"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2" name="Line">
            <a:extLst>
              <a:ext uri="{FF2B5EF4-FFF2-40B4-BE49-F238E27FC236}">
                <a16:creationId xmlns:a16="http://schemas.microsoft.com/office/drawing/2014/main" id="{530766CF-5A93-564F-BE5B-D96DED3FC32C}"/>
              </a:ext>
            </a:extLst>
          </p:cNvPr>
          <p:cNvSpPr/>
          <p:nvPr/>
        </p:nvSpPr>
        <p:spPr>
          <a:xfrm flipV="1">
            <a:off x="6120883" y="1276838"/>
            <a:ext cx="2541336" cy="1014664"/>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3" name="Line">
            <a:extLst>
              <a:ext uri="{FF2B5EF4-FFF2-40B4-BE49-F238E27FC236}">
                <a16:creationId xmlns:a16="http://schemas.microsoft.com/office/drawing/2014/main" id="{6F904917-D794-F649-9BA2-B5161465AE0F}"/>
              </a:ext>
            </a:extLst>
          </p:cNvPr>
          <p:cNvSpPr/>
          <p:nvPr/>
        </p:nvSpPr>
        <p:spPr>
          <a:xfrm>
            <a:off x="9031423" y="2373405"/>
            <a:ext cx="1689101" cy="660401"/>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4" name="Line">
            <a:extLst>
              <a:ext uri="{FF2B5EF4-FFF2-40B4-BE49-F238E27FC236}">
                <a16:creationId xmlns:a16="http://schemas.microsoft.com/office/drawing/2014/main" id="{0AEF5B26-E83E-B948-B028-ED9BD80D6B5F}"/>
              </a:ext>
            </a:extLst>
          </p:cNvPr>
          <p:cNvSpPr/>
          <p:nvPr/>
        </p:nvSpPr>
        <p:spPr>
          <a:xfrm flipV="1">
            <a:off x="5654351" y="2697865"/>
            <a:ext cx="3373389" cy="654173"/>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5" name="Line">
            <a:extLst>
              <a:ext uri="{FF2B5EF4-FFF2-40B4-BE49-F238E27FC236}">
                <a16:creationId xmlns:a16="http://schemas.microsoft.com/office/drawing/2014/main" id="{5DC6D08F-7B93-9C4C-8809-03C4A45646E2}"/>
              </a:ext>
            </a:extLst>
          </p:cNvPr>
          <p:cNvSpPr/>
          <p:nvPr/>
        </p:nvSpPr>
        <p:spPr>
          <a:xfrm>
            <a:off x="9336223" y="3136900"/>
            <a:ext cx="1447801" cy="1308100"/>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6" name="Line">
            <a:extLst>
              <a:ext uri="{FF2B5EF4-FFF2-40B4-BE49-F238E27FC236}">
                <a16:creationId xmlns:a16="http://schemas.microsoft.com/office/drawing/2014/main" id="{5B77230C-728E-8D48-87A1-88152941BE11}"/>
              </a:ext>
            </a:extLst>
          </p:cNvPr>
          <p:cNvSpPr/>
          <p:nvPr/>
        </p:nvSpPr>
        <p:spPr>
          <a:xfrm flipV="1">
            <a:off x="5654351" y="3812731"/>
            <a:ext cx="3626893" cy="365460"/>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7" name="Line">
            <a:extLst>
              <a:ext uri="{FF2B5EF4-FFF2-40B4-BE49-F238E27FC236}">
                <a16:creationId xmlns:a16="http://schemas.microsoft.com/office/drawing/2014/main" id="{62A86291-C518-E84D-BF4D-328E43EECAF8}"/>
              </a:ext>
            </a:extLst>
          </p:cNvPr>
          <p:cNvSpPr/>
          <p:nvPr/>
        </p:nvSpPr>
        <p:spPr>
          <a:xfrm>
            <a:off x="9632474" y="4545852"/>
            <a:ext cx="1066801" cy="508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37"/>
                </a:lnTo>
                <a:lnTo>
                  <a:pt x="0" y="21600"/>
                </a:lnTo>
                <a:lnTo>
                  <a:pt x="18267" y="21122"/>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8" name="Line">
            <a:extLst>
              <a:ext uri="{FF2B5EF4-FFF2-40B4-BE49-F238E27FC236}">
                <a16:creationId xmlns:a16="http://schemas.microsoft.com/office/drawing/2014/main" id="{B75502C4-50D0-144A-A18A-5149DF8F0256}"/>
              </a:ext>
            </a:extLst>
          </p:cNvPr>
          <p:cNvSpPr/>
          <p:nvPr/>
        </p:nvSpPr>
        <p:spPr>
          <a:xfrm flipV="1">
            <a:off x="4404049" y="4798853"/>
            <a:ext cx="5216215" cy="234210"/>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40" name="Line">
            <a:extLst>
              <a:ext uri="{FF2B5EF4-FFF2-40B4-BE49-F238E27FC236}">
                <a16:creationId xmlns:a16="http://schemas.microsoft.com/office/drawing/2014/main" id="{6BCDBF59-2F82-8E47-8C2F-1B3C58897D53}"/>
              </a:ext>
            </a:extLst>
          </p:cNvPr>
          <p:cNvSpPr/>
          <p:nvPr/>
        </p:nvSpPr>
        <p:spPr>
          <a:xfrm>
            <a:off x="9920423" y="5154705"/>
            <a:ext cx="736601" cy="1206501"/>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41" name="Line">
            <a:extLst>
              <a:ext uri="{FF2B5EF4-FFF2-40B4-BE49-F238E27FC236}">
                <a16:creationId xmlns:a16="http://schemas.microsoft.com/office/drawing/2014/main" id="{C7B13E84-7B6E-E742-8DA3-B2EEBA8265FD}"/>
              </a:ext>
            </a:extLst>
          </p:cNvPr>
          <p:cNvSpPr/>
          <p:nvPr/>
        </p:nvSpPr>
        <p:spPr>
          <a:xfrm flipV="1">
            <a:off x="4739952" y="5775366"/>
            <a:ext cx="5085104" cy="71373"/>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42" name="TextBox 41">
            <a:extLst>
              <a:ext uri="{FF2B5EF4-FFF2-40B4-BE49-F238E27FC236}">
                <a16:creationId xmlns:a16="http://schemas.microsoft.com/office/drawing/2014/main" id="{5F2DD911-0C44-1146-B71E-A41202C28890}"/>
              </a:ext>
            </a:extLst>
          </p:cNvPr>
          <p:cNvSpPr txBox="1"/>
          <p:nvPr/>
        </p:nvSpPr>
        <p:spPr>
          <a:xfrm>
            <a:off x="1615371" y="2077204"/>
            <a:ext cx="4589270" cy="4524315"/>
          </a:xfrm>
          <a:prstGeom prst="rect">
            <a:avLst/>
          </a:prstGeom>
          <a:noFill/>
        </p:spPr>
        <p:txBody>
          <a:bodyPr wrap="none" rtlCol="0">
            <a:spAutoFit/>
          </a:bodyPr>
          <a:lstStyle/>
          <a:p>
            <a:r>
              <a:rPr lang="en-US" u="sng" dirty="0">
                <a:solidFill>
                  <a:srgbClr val="0070C0"/>
                </a:solidFill>
                <a:latin typeface="Gill Sans" panose="020B0502020104020203" pitchFamily="34" charset="-79"/>
                <a:cs typeface="Gill Sans" panose="020B0502020104020203" pitchFamily="34" charset="-79"/>
              </a:rPr>
              <a:t>Northern Cascadia sites</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3-6 earthquakes</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&gt;300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recurrence interval</a:t>
            </a:r>
          </a:p>
          <a:p>
            <a:r>
              <a:rPr lang="en-US" dirty="0">
                <a:solidFill>
                  <a:srgbClr val="0070C0"/>
                </a:solidFill>
                <a:latin typeface="Gill Sans" panose="020B0502020104020203" pitchFamily="34" charset="-79"/>
                <a:cs typeface="Gill Sans" panose="020B0502020104020203" pitchFamily="34" charset="-79"/>
              </a:rPr>
              <a:t>Length of record spans </a:t>
            </a:r>
            <a:r>
              <a:rPr lang="en-US" b="1" dirty="0">
                <a:solidFill>
                  <a:srgbClr val="0070C0"/>
                </a:solidFill>
                <a:latin typeface="Gill Sans" panose="020B0502020104020203" pitchFamily="34" charset="-79"/>
                <a:cs typeface="Gill Sans" panose="020B0502020104020203" pitchFamily="34" charset="-79"/>
              </a:rPr>
              <a:t>&lt;3,000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Southwestern Washington estuaries</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7-9</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500-530 </a:t>
            </a:r>
            <a:r>
              <a:rPr lang="en-US" b="1" dirty="0" err="1">
                <a:solidFill>
                  <a:srgbClr val="0070C0"/>
                </a:solidFill>
                <a:latin typeface="Gill Sans" panose="020B0502020104020203" pitchFamily="34" charset="-79"/>
                <a:cs typeface="Gill Sans" panose="020B0502020104020203" pitchFamily="34" charset="-79"/>
              </a:rPr>
              <a:t>yr</a:t>
            </a:r>
            <a:r>
              <a:rPr lang="en-US" dirty="0">
                <a:solidFill>
                  <a:srgbClr val="0070C0"/>
                </a:solidFill>
                <a:latin typeface="Gill Sans" panose="020B0502020104020203" pitchFamily="34" charset="-79"/>
                <a:cs typeface="Gill Sans" panose="020B0502020104020203" pitchFamily="34" charset="-79"/>
              </a:rPr>
              <a:t> average over </a:t>
            </a:r>
            <a:r>
              <a:rPr lang="en-US" b="1" dirty="0">
                <a:solidFill>
                  <a:srgbClr val="0070C0"/>
                </a:solidFill>
                <a:latin typeface="Gill Sans" panose="020B0502020104020203" pitchFamily="34" charset="-79"/>
                <a:cs typeface="Gill Sans" panose="020B0502020104020203" pitchFamily="34" charset="-79"/>
              </a:rPr>
              <a:t>&lt;5,000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Northern and central Oregon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4-6</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500-600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over </a:t>
            </a:r>
            <a:r>
              <a:rPr lang="en-US" b="1" dirty="0">
                <a:solidFill>
                  <a:srgbClr val="0070C0"/>
                </a:solidFill>
                <a:latin typeface="Gill Sans" panose="020B0502020104020203" pitchFamily="34" charset="-79"/>
                <a:cs typeface="Gill Sans" panose="020B0502020104020203" pitchFamily="34" charset="-79"/>
              </a:rPr>
              <a:t>&lt;3,500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Southern Oregon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17</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400-500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over </a:t>
            </a:r>
            <a:r>
              <a:rPr lang="en-US" b="1" dirty="0">
                <a:solidFill>
                  <a:srgbClr val="0070C0"/>
                </a:solidFill>
                <a:latin typeface="Gill Sans" panose="020B0502020104020203" pitchFamily="34" charset="-79"/>
                <a:cs typeface="Gill Sans" panose="020B0502020104020203" pitchFamily="34" charset="-79"/>
              </a:rPr>
              <a:t>&lt;7,000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Northern California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4-6</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500-600 </a:t>
            </a:r>
            <a:r>
              <a:rPr lang="en-US" b="1" dirty="0" err="1">
                <a:solidFill>
                  <a:srgbClr val="0070C0"/>
                </a:solidFill>
                <a:latin typeface="Gill Sans" panose="020B0502020104020203" pitchFamily="34" charset="-79"/>
                <a:cs typeface="Gill Sans" panose="020B0502020104020203" pitchFamily="34" charset="-79"/>
              </a:rPr>
              <a:t>yr</a:t>
            </a:r>
            <a:r>
              <a:rPr lang="en-US" dirty="0">
                <a:solidFill>
                  <a:srgbClr val="0070C0"/>
                </a:solidFill>
                <a:latin typeface="Gill Sans" panose="020B0502020104020203" pitchFamily="34" charset="-79"/>
                <a:cs typeface="Gill Sans" panose="020B0502020104020203" pitchFamily="34" charset="-79"/>
              </a:rPr>
              <a:t> average over </a:t>
            </a:r>
            <a:r>
              <a:rPr lang="en-US" b="1" dirty="0">
                <a:solidFill>
                  <a:srgbClr val="0070C0"/>
                </a:solidFill>
                <a:latin typeface="Gill Sans" panose="020B0502020104020203" pitchFamily="34" charset="-79"/>
                <a:cs typeface="Gill Sans" panose="020B0502020104020203" pitchFamily="34" charset="-79"/>
              </a:rPr>
              <a:t>&lt;3,500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endParaRPr>
          </a:p>
        </p:txBody>
      </p:sp>
      <p:sp>
        <p:nvSpPr>
          <p:cNvPr id="19" name="Barkley">
            <a:extLst>
              <a:ext uri="{FF2B5EF4-FFF2-40B4-BE49-F238E27FC236}">
                <a16:creationId xmlns:a16="http://schemas.microsoft.com/office/drawing/2014/main" id="{23DD3035-ACD7-2D4E-8FF2-369D06D331B0}"/>
              </a:ext>
            </a:extLst>
          </p:cNvPr>
          <p:cNvSpPr/>
          <p:nvPr/>
        </p:nvSpPr>
        <p:spPr>
          <a:xfrm rot="3640456">
            <a:off x="9853141" y="1828691"/>
            <a:ext cx="828753"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rPr>
              <a:t>Inferred</a:t>
            </a:r>
            <a:endParaRPr kumimoji="0"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endParaRPr>
          </a:p>
        </p:txBody>
      </p:sp>
      <p:sp>
        <p:nvSpPr>
          <p:cNvPr id="20" name="Barkley">
            <a:extLst>
              <a:ext uri="{FF2B5EF4-FFF2-40B4-BE49-F238E27FC236}">
                <a16:creationId xmlns:a16="http://schemas.microsoft.com/office/drawing/2014/main" id="{85EE7B3F-E18B-4E48-838A-A28AC2E10CB5}"/>
              </a:ext>
            </a:extLst>
          </p:cNvPr>
          <p:cNvSpPr/>
          <p:nvPr/>
        </p:nvSpPr>
        <p:spPr>
          <a:xfrm rot="5400000">
            <a:off x="10234488" y="3672188"/>
            <a:ext cx="793487"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rPr>
              <a:t>rupture</a:t>
            </a:r>
            <a:endParaRPr kumimoji="0"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endParaRPr>
          </a:p>
        </p:txBody>
      </p:sp>
      <p:sp>
        <p:nvSpPr>
          <p:cNvPr id="29" name="Barkley">
            <a:extLst>
              <a:ext uri="{FF2B5EF4-FFF2-40B4-BE49-F238E27FC236}">
                <a16:creationId xmlns:a16="http://schemas.microsoft.com/office/drawing/2014/main" id="{56951660-95BF-774F-A0D3-CB5A51A37006}"/>
              </a:ext>
            </a:extLst>
          </p:cNvPr>
          <p:cNvSpPr/>
          <p:nvPr/>
        </p:nvSpPr>
        <p:spPr>
          <a:xfrm rot="4965041">
            <a:off x="10309255" y="5442749"/>
            <a:ext cx="68287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rPr>
              <a:t>extent</a:t>
            </a:r>
            <a:endParaRPr kumimoji="0"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endParaRPr>
          </a:p>
        </p:txBody>
      </p:sp>
      <p:sp>
        <p:nvSpPr>
          <p:cNvPr id="30" name="Subsidence data compiled by Leonard and others, 2010">
            <a:extLst>
              <a:ext uri="{FF2B5EF4-FFF2-40B4-BE49-F238E27FC236}">
                <a16:creationId xmlns:a16="http://schemas.microsoft.com/office/drawing/2014/main" id="{BD338507-8A66-C841-AD68-0ECA41CE8DEA}"/>
              </a:ext>
            </a:extLst>
          </p:cNvPr>
          <p:cNvSpPr/>
          <p:nvPr/>
        </p:nvSpPr>
        <p:spPr>
          <a:xfrm rot="16200000">
            <a:off x="9858200" y="4196208"/>
            <a:ext cx="3646896"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solidFill>
                  <a:srgbClr val="515151"/>
                </a:solidFill>
                <a:uFill>
                  <a:solidFill>
                    <a:srgbClr val="515151"/>
                  </a:solidFill>
                </a:uFill>
                <a:latin typeface="Gill Sans"/>
                <a:ea typeface="Gill Sans"/>
                <a:cs typeface="Gill Sans"/>
                <a:sym typeface="Gill Sans"/>
              </a:defRPr>
            </a:lvl1pPr>
          </a:lstStyle>
          <a:p>
            <a:pPr>
              <a:defRPr sz="1800"/>
            </a:pPr>
            <a:r>
              <a:rPr sz="1400" dirty="0">
                <a:solidFill>
                  <a:schemeClr val="bg1"/>
                </a:solidFill>
              </a:rPr>
              <a:t>Subsidence data compiled by Leonard </a:t>
            </a:r>
            <a:r>
              <a:rPr lang="en-US" sz="1400" dirty="0">
                <a:solidFill>
                  <a:schemeClr val="bg1"/>
                </a:solidFill>
              </a:rPr>
              <a:t>et al.</a:t>
            </a:r>
            <a:r>
              <a:rPr sz="1400" dirty="0">
                <a:solidFill>
                  <a:schemeClr val="bg1"/>
                </a:solidFill>
              </a:rPr>
              <a:t>, 2010</a:t>
            </a:r>
          </a:p>
        </p:txBody>
      </p:sp>
      <p:sp>
        <p:nvSpPr>
          <p:cNvPr id="31" name="Tsunami deposits data compiled by Peters and others, 2003">
            <a:extLst>
              <a:ext uri="{FF2B5EF4-FFF2-40B4-BE49-F238E27FC236}">
                <a16:creationId xmlns:a16="http://schemas.microsoft.com/office/drawing/2014/main" id="{CF5982E4-83B2-6945-A939-8EC31453E248}"/>
              </a:ext>
            </a:extLst>
          </p:cNvPr>
          <p:cNvSpPr/>
          <p:nvPr/>
        </p:nvSpPr>
        <p:spPr>
          <a:xfrm rot="16200000">
            <a:off x="9914833" y="4029198"/>
            <a:ext cx="3968907"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solidFill>
                  <a:srgbClr val="515151"/>
                </a:solidFill>
                <a:uFill>
                  <a:solidFill>
                    <a:srgbClr val="515151"/>
                  </a:solidFill>
                </a:uFill>
                <a:latin typeface="Gill Sans"/>
                <a:ea typeface="Gill Sans"/>
                <a:cs typeface="Gill Sans"/>
                <a:sym typeface="Gill Sans"/>
              </a:defRPr>
            </a:lvl1pPr>
          </a:lstStyle>
          <a:p>
            <a:pPr>
              <a:defRPr sz="1800"/>
            </a:pPr>
            <a:r>
              <a:rPr sz="1400" dirty="0">
                <a:solidFill>
                  <a:schemeClr val="bg1"/>
                </a:solidFill>
              </a:rPr>
              <a:t>Tsunami deposits data compiled by Peters </a:t>
            </a:r>
            <a:r>
              <a:rPr lang="en-US" sz="1400" dirty="0">
                <a:solidFill>
                  <a:schemeClr val="bg1"/>
                </a:solidFill>
              </a:rPr>
              <a:t>et al.</a:t>
            </a:r>
            <a:r>
              <a:rPr sz="1400" dirty="0">
                <a:solidFill>
                  <a:schemeClr val="bg1"/>
                </a:solidFill>
              </a:rPr>
              <a:t>, 2003</a:t>
            </a:r>
          </a:p>
        </p:txBody>
      </p:sp>
    </p:spTree>
    <p:extLst>
      <p:ext uri="{BB962C8B-B14F-4D97-AF65-F5344CB8AC3E}">
        <p14:creationId xmlns:p14="http://schemas.microsoft.com/office/powerpoint/2010/main" val="356426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7F2AE-E5CB-C04A-8565-ECDCFE825805}"/>
              </a:ext>
            </a:extLst>
          </p:cNvPr>
          <p:cNvPicPr>
            <a:picLocks noChangeAspect="1"/>
          </p:cNvPicPr>
          <p:nvPr/>
        </p:nvPicPr>
        <p:blipFill>
          <a:blip r:embed="rId3"/>
          <a:stretch>
            <a:fillRect/>
          </a:stretch>
        </p:blipFill>
        <p:spPr>
          <a:xfrm>
            <a:off x="8203595" y="-357443"/>
            <a:ext cx="4994644" cy="7692286"/>
          </a:xfrm>
          <a:prstGeom prst="rect">
            <a:avLst/>
          </a:prstGeom>
        </p:spPr>
      </p:pic>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Cascadia earthquake recurrence</a:t>
            </a:r>
          </a:p>
        </p:txBody>
      </p:sp>
      <p:sp>
        <p:nvSpPr>
          <p:cNvPr id="7" name="TextBox 6">
            <a:extLst>
              <a:ext uri="{FF2B5EF4-FFF2-40B4-BE49-F238E27FC236}">
                <a16:creationId xmlns:a16="http://schemas.microsoft.com/office/drawing/2014/main" id="{FB953860-0976-9746-B144-334D3861A0CC}"/>
              </a:ext>
            </a:extLst>
          </p:cNvPr>
          <p:cNvSpPr txBox="1"/>
          <p:nvPr/>
        </p:nvSpPr>
        <p:spPr>
          <a:xfrm>
            <a:off x="1012321" y="1226933"/>
            <a:ext cx="7594600" cy="1077218"/>
          </a:xfrm>
          <a:prstGeom prst="rect">
            <a:avLst/>
          </a:prstGeom>
          <a:noFill/>
        </p:spPr>
        <p:txBody>
          <a:bodyPr wrap="square" rtlCol="0">
            <a:spAutoFit/>
          </a:bodyPr>
          <a:lstStyle/>
          <a:p>
            <a:r>
              <a:rPr lang="en-US" sz="3200" dirty="0" err="1">
                <a:solidFill>
                  <a:schemeClr val="tx1">
                    <a:lumMod val="65000"/>
                    <a:lumOff val="35000"/>
                  </a:schemeClr>
                </a:solidFill>
                <a:latin typeface="Gill Sans" panose="020B0502020104020203" pitchFamily="34" charset="-79"/>
                <a:cs typeface="Gill Sans" panose="020B0502020104020203" pitchFamily="34" charset="-79"/>
              </a:rPr>
              <a:t>Onland</a:t>
            </a:r>
            <a:r>
              <a:rPr lang="en-US" sz="3200" dirty="0">
                <a:solidFill>
                  <a:schemeClr val="tx1">
                    <a:lumMod val="65000"/>
                    <a:lumOff val="35000"/>
                  </a:schemeClr>
                </a:solidFill>
                <a:latin typeface="Gill Sans" panose="020B0502020104020203" pitchFamily="34" charset="-79"/>
                <a:cs typeface="Gill Sans" panose="020B0502020104020203" pitchFamily="34" charset="-79"/>
              </a:rPr>
              <a:t> record</a:t>
            </a:r>
          </a:p>
          <a:p>
            <a:endParaRPr lang="en-US" sz="32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21" name="Line">
            <a:extLst>
              <a:ext uri="{FF2B5EF4-FFF2-40B4-BE49-F238E27FC236}">
                <a16:creationId xmlns:a16="http://schemas.microsoft.com/office/drawing/2014/main" id="{FF270B8B-8789-B34A-8977-16F9D1BDDDE4}"/>
              </a:ext>
            </a:extLst>
          </p:cNvPr>
          <p:cNvSpPr/>
          <p:nvPr/>
        </p:nvSpPr>
        <p:spPr>
          <a:xfrm>
            <a:off x="8677745" y="736600"/>
            <a:ext cx="1850742" cy="1340604"/>
          </a:xfrm>
          <a:custGeom>
            <a:avLst/>
            <a:gdLst>
              <a:gd name="connsiteX0" fmla="*/ 7354 w 23721"/>
              <a:gd name="connsiteY0" fmla="*/ 0 h 21600"/>
              <a:gd name="connsiteX1" fmla="*/ 0 w 23721"/>
              <a:gd name="connsiteY1" fmla="*/ 193 h 21600"/>
              <a:gd name="connsiteX2" fmla="*/ 0 w 23721"/>
              <a:gd name="connsiteY2" fmla="*/ 21600 h 21600"/>
              <a:gd name="connsiteX3" fmla="*/ 23721 w 23721"/>
              <a:gd name="connsiteY3" fmla="*/ 21600 h 21600"/>
            </a:gdLst>
            <a:ahLst/>
            <a:cxnLst>
              <a:cxn ang="0">
                <a:pos x="connsiteX0" y="connsiteY0"/>
              </a:cxn>
              <a:cxn ang="0">
                <a:pos x="connsiteX1" y="connsiteY1"/>
              </a:cxn>
              <a:cxn ang="0">
                <a:pos x="connsiteX2" y="connsiteY2"/>
              </a:cxn>
              <a:cxn ang="0">
                <a:pos x="connsiteX3" y="connsiteY3"/>
              </a:cxn>
            </a:cxnLst>
            <a:rect l="l" t="t" r="r" b="b"/>
            <a:pathLst>
              <a:path w="23721" h="21600" extrusionOk="0">
                <a:moveTo>
                  <a:pt x="7354" y="0"/>
                </a:moveTo>
                <a:lnTo>
                  <a:pt x="0" y="193"/>
                </a:lnTo>
                <a:lnTo>
                  <a:pt x="0" y="21600"/>
                </a:lnTo>
                <a:lnTo>
                  <a:pt x="23721"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2" name="Line">
            <a:extLst>
              <a:ext uri="{FF2B5EF4-FFF2-40B4-BE49-F238E27FC236}">
                <a16:creationId xmlns:a16="http://schemas.microsoft.com/office/drawing/2014/main" id="{530766CF-5A93-564F-BE5B-D96DED3FC32C}"/>
              </a:ext>
            </a:extLst>
          </p:cNvPr>
          <p:cNvSpPr/>
          <p:nvPr/>
        </p:nvSpPr>
        <p:spPr>
          <a:xfrm flipV="1">
            <a:off x="6120883" y="1276838"/>
            <a:ext cx="2541336" cy="1014664"/>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3" name="Line">
            <a:extLst>
              <a:ext uri="{FF2B5EF4-FFF2-40B4-BE49-F238E27FC236}">
                <a16:creationId xmlns:a16="http://schemas.microsoft.com/office/drawing/2014/main" id="{6F904917-D794-F649-9BA2-B5161465AE0F}"/>
              </a:ext>
            </a:extLst>
          </p:cNvPr>
          <p:cNvSpPr/>
          <p:nvPr/>
        </p:nvSpPr>
        <p:spPr>
          <a:xfrm>
            <a:off x="9031423" y="2373405"/>
            <a:ext cx="1689101" cy="660401"/>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4" name="Line">
            <a:extLst>
              <a:ext uri="{FF2B5EF4-FFF2-40B4-BE49-F238E27FC236}">
                <a16:creationId xmlns:a16="http://schemas.microsoft.com/office/drawing/2014/main" id="{0AEF5B26-E83E-B948-B028-ED9BD80D6B5F}"/>
              </a:ext>
            </a:extLst>
          </p:cNvPr>
          <p:cNvSpPr/>
          <p:nvPr/>
        </p:nvSpPr>
        <p:spPr>
          <a:xfrm flipV="1">
            <a:off x="5654351" y="2697865"/>
            <a:ext cx="3373389" cy="654173"/>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5" name="Line">
            <a:extLst>
              <a:ext uri="{FF2B5EF4-FFF2-40B4-BE49-F238E27FC236}">
                <a16:creationId xmlns:a16="http://schemas.microsoft.com/office/drawing/2014/main" id="{5DC6D08F-7B93-9C4C-8809-03C4A45646E2}"/>
              </a:ext>
            </a:extLst>
          </p:cNvPr>
          <p:cNvSpPr/>
          <p:nvPr/>
        </p:nvSpPr>
        <p:spPr>
          <a:xfrm>
            <a:off x="9336223" y="3136900"/>
            <a:ext cx="1447801" cy="1308100"/>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6" name="Line">
            <a:extLst>
              <a:ext uri="{FF2B5EF4-FFF2-40B4-BE49-F238E27FC236}">
                <a16:creationId xmlns:a16="http://schemas.microsoft.com/office/drawing/2014/main" id="{5B77230C-728E-8D48-87A1-88152941BE11}"/>
              </a:ext>
            </a:extLst>
          </p:cNvPr>
          <p:cNvSpPr/>
          <p:nvPr/>
        </p:nvSpPr>
        <p:spPr>
          <a:xfrm flipV="1">
            <a:off x="5654351" y="3812731"/>
            <a:ext cx="3626893" cy="365460"/>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27" name="Line">
            <a:extLst>
              <a:ext uri="{FF2B5EF4-FFF2-40B4-BE49-F238E27FC236}">
                <a16:creationId xmlns:a16="http://schemas.microsoft.com/office/drawing/2014/main" id="{62A86291-C518-E84D-BF4D-328E43EECAF8}"/>
              </a:ext>
            </a:extLst>
          </p:cNvPr>
          <p:cNvSpPr/>
          <p:nvPr/>
        </p:nvSpPr>
        <p:spPr>
          <a:xfrm>
            <a:off x="9632474" y="4545852"/>
            <a:ext cx="1066801" cy="508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37"/>
                </a:lnTo>
                <a:lnTo>
                  <a:pt x="0" y="21600"/>
                </a:lnTo>
                <a:lnTo>
                  <a:pt x="18267" y="21122"/>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28" name="Line">
            <a:extLst>
              <a:ext uri="{FF2B5EF4-FFF2-40B4-BE49-F238E27FC236}">
                <a16:creationId xmlns:a16="http://schemas.microsoft.com/office/drawing/2014/main" id="{B75502C4-50D0-144A-A18A-5149DF8F0256}"/>
              </a:ext>
            </a:extLst>
          </p:cNvPr>
          <p:cNvSpPr/>
          <p:nvPr/>
        </p:nvSpPr>
        <p:spPr>
          <a:xfrm flipV="1">
            <a:off x="4404049" y="4798853"/>
            <a:ext cx="5216215" cy="234210"/>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40" name="Line">
            <a:extLst>
              <a:ext uri="{FF2B5EF4-FFF2-40B4-BE49-F238E27FC236}">
                <a16:creationId xmlns:a16="http://schemas.microsoft.com/office/drawing/2014/main" id="{6BCDBF59-2F82-8E47-8C2F-1B3C58897D53}"/>
              </a:ext>
            </a:extLst>
          </p:cNvPr>
          <p:cNvSpPr/>
          <p:nvPr/>
        </p:nvSpPr>
        <p:spPr>
          <a:xfrm>
            <a:off x="9920423" y="5154705"/>
            <a:ext cx="736601" cy="1206501"/>
          </a:xfrm>
          <a:custGeom>
            <a:avLst/>
            <a:gdLst/>
            <a:ahLst/>
            <a:cxnLst>
              <a:cxn ang="0">
                <a:pos x="wd2" y="hd2"/>
              </a:cxn>
              <a:cxn ang="5400000">
                <a:pos x="wd2" y="hd2"/>
              </a:cxn>
              <a:cxn ang="10800000">
                <a:pos x="wd2" y="hd2"/>
              </a:cxn>
              <a:cxn ang="16200000">
                <a:pos x="wd2" y="hd2"/>
              </a:cxn>
            </a:cxnLst>
            <a:rect l="0" t="0" r="r" b="b"/>
            <a:pathLst>
              <a:path w="21600" h="21600" extrusionOk="0">
                <a:moveTo>
                  <a:pt x="21599" y="0"/>
                </a:moveTo>
                <a:lnTo>
                  <a:pt x="0" y="61"/>
                </a:lnTo>
                <a:lnTo>
                  <a:pt x="0" y="21600"/>
                </a:lnTo>
                <a:lnTo>
                  <a:pt x="21600" y="21600"/>
                </a:lnTo>
              </a:path>
            </a:pathLst>
          </a:custGeom>
          <a:ln w="38100" cap="rnd">
            <a:solidFill>
              <a:srgbClr val="0070C0"/>
            </a:solidFill>
            <a:custDash>
              <a:ds d="100000" sp="200000"/>
            </a:custDash>
            <a:miter lim="400000"/>
          </a:ln>
        </p:spPr>
        <p:txBody>
          <a:bodyPr lIns="50800" tIns="50800" rIns="50800" bIns="50800" anchor="ctr"/>
          <a:lstStyle/>
          <a:p>
            <a:pPr algn="ctr" defTabSz="584200">
              <a:buClrTx/>
              <a:buFontTx/>
              <a:defRPr sz="4200">
                <a:solidFill>
                  <a:srgbClr val="000000"/>
                </a:solidFill>
                <a:uFillTx/>
                <a:latin typeface="Gill Sans"/>
                <a:ea typeface="Gill Sans"/>
                <a:cs typeface="Gill Sans"/>
                <a:sym typeface="Gill Sans"/>
              </a:defRPr>
            </a:pPr>
            <a:endParaRPr/>
          </a:p>
        </p:txBody>
      </p:sp>
      <p:sp>
        <p:nvSpPr>
          <p:cNvPr id="41" name="Line">
            <a:extLst>
              <a:ext uri="{FF2B5EF4-FFF2-40B4-BE49-F238E27FC236}">
                <a16:creationId xmlns:a16="http://schemas.microsoft.com/office/drawing/2014/main" id="{C7B13E84-7B6E-E742-8DA3-B2EEBA8265FD}"/>
              </a:ext>
            </a:extLst>
          </p:cNvPr>
          <p:cNvSpPr/>
          <p:nvPr/>
        </p:nvSpPr>
        <p:spPr>
          <a:xfrm flipV="1">
            <a:off x="4739952" y="5775366"/>
            <a:ext cx="5085104" cy="71373"/>
          </a:xfrm>
          <a:prstGeom prst="line">
            <a:avLst/>
          </a:prstGeom>
          <a:ln w="38100" cap="rnd">
            <a:solidFill>
              <a:srgbClr val="0070C0"/>
            </a:solidFill>
            <a:custDash>
              <a:ds d="100000" sp="200000"/>
            </a:custDash>
            <a:miter lim="400000"/>
          </a:ln>
        </p:spPr>
        <p:txBody>
          <a:bodyPr lIns="0" tIns="0" rIns="0" bIns="0"/>
          <a:lstStyle/>
          <a:p>
            <a:pPr defTabSz="457200">
              <a:buClrTx/>
              <a:buFontTx/>
              <a:defRPr sz="1200">
                <a:solidFill>
                  <a:srgbClr val="000000"/>
                </a:solidFill>
                <a:uFillTx/>
                <a:latin typeface="Helvetica"/>
                <a:ea typeface="Helvetica"/>
                <a:cs typeface="Helvetica"/>
                <a:sym typeface="Helvetica"/>
              </a:defRPr>
            </a:pPr>
            <a:endParaRPr/>
          </a:p>
        </p:txBody>
      </p:sp>
      <p:sp>
        <p:nvSpPr>
          <p:cNvPr id="42" name="TextBox 41">
            <a:extLst>
              <a:ext uri="{FF2B5EF4-FFF2-40B4-BE49-F238E27FC236}">
                <a16:creationId xmlns:a16="http://schemas.microsoft.com/office/drawing/2014/main" id="{5F2DD911-0C44-1146-B71E-A41202C28890}"/>
              </a:ext>
            </a:extLst>
          </p:cNvPr>
          <p:cNvSpPr txBox="1"/>
          <p:nvPr/>
        </p:nvSpPr>
        <p:spPr>
          <a:xfrm>
            <a:off x="1615371" y="2077204"/>
            <a:ext cx="4589270" cy="4524315"/>
          </a:xfrm>
          <a:prstGeom prst="rect">
            <a:avLst/>
          </a:prstGeom>
          <a:noFill/>
        </p:spPr>
        <p:txBody>
          <a:bodyPr wrap="none" rtlCol="0">
            <a:spAutoFit/>
          </a:bodyPr>
          <a:lstStyle/>
          <a:p>
            <a:r>
              <a:rPr lang="en-US" u="sng" dirty="0">
                <a:solidFill>
                  <a:srgbClr val="0070C0"/>
                </a:solidFill>
                <a:latin typeface="Gill Sans" panose="020B0502020104020203" pitchFamily="34" charset="-79"/>
                <a:cs typeface="Gill Sans" panose="020B0502020104020203" pitchFamily="34" charset="-79"/>
              </a:rPr>
              <a:t>Northern Cascadia sites</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3-6 earthquakes</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&gt;300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recurrence interval</a:t>
            </a:r>
          </a:p>
          <a:p>
            <a:r>
              <a:rPr lang="en-US" dirty="0">
                <a:solidFill>
                  <a:srgbClr val="0070C0"/>
                </a:solidFill>
                <a:latin typeface="Gill Sans" panose="020B0502020104020203" pitchFamily="34" charset="-79"/>
                <a:cs typeface="Gill Sans" panose="020B0502020104020203" pitchFamily="34" charset="-79"/>
              </a:rPr>
              <a:t>Length of record spans </a:t>
            </a:r>
            <a:r>
              <a:rPr lang="en-US" b="1" dirty="0">
                <a:solidFill>
                  <a:srgbClr val="0070C0"/>
                </a:solidFill>
                <a:latin typeface="Gill Sans" panose="020B0502020104020203" pitchFamily="34" charset="-79"/>
                <a:cs typeface="Gill Sans" panose="020B0502020104020203" pitchFamily="34" charset="-79"/>
              </a:rPr>
              <a:t>&lt;3,000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Southwestern Washington estuaries</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7-9</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500-530 </a:t>
            </a:r>
            <a:r>
              <a:rPr lang="en-US" b="1" dirty="0" err="1">
                <a:solidFill>
                  <a:srgbClr val="0070C0"/>
                </a:solidFill>
                <a:latin typeface="Gill Sans" panose="020B0502020104020203" pitchFamily="34" charset="-79"/>
                <a:cs typeface="Gill Sans" panose="020B0502020104020203" pitchFamily="34" charset="-79"/>
              </a:rPr>
              <a:t>yr</a:t>
            </a:r>
            <a:r>
              <a:rPr lang="en-US" dirty="0">
                <a:solidFill>
                  <a:srgbClr val="0070C0"/>
                </a:solidFill>
                <a:latin typeface="Gill Sans" panose="020B0502020104020203" pitchFamily="34" charset="-79"/>
                <a:cs typeface="Gill Sans" panose="020B0502020104020203" pitchFamily="34" charset="-79"/>
              </a:rPr>
              <a:t> average over </a:t>
            </a:r>
            <a:r>
              <a:rPr lang="en-US" b="1" dirty="0">
                <a:solidFill>
                  <a:srgbClr val="0070C0"/>
                </a:solidFill>
                <a:latin typeface="Gill Sans" panose="020B0502020104020203" pitchFamily="34" charset="-79"/>
                <a:cs typeface="Gill Sans" panose="020B0502020104020203" pitchFamily="34" charset="-79"/>
              </a:rPr>
              <a:t>&lt;5,000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Northern and central Oregon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4-6</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500-600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over </a:t>
            </a:r>
            <a:r>
              <a:rPr lang="en-US" b="1" dirty="0">
                <a:solidFill>
                  <a:srgbClr val="0070C0"/>
                </a:solidFill>
                <a:latin typeface="Gill Sans" panose="020B0502020104020203" pitchFamily="34" charset="-79"/>
                <a:cs typeface="Gill Sans" panose="020B0502020104020203" pitchFamily="34" charset="-79"/>
              </a:rPr>
              <a:t>&lt;3,500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Southern Oregon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17</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400-500 </a:t>
            </a:r>
            <a:r>
              <a:rPr lang="en-US" b="1" dirty="0" err="1">
                <a:solidFill>
                  <a:srgbClr val="0070C0"/>
                </a:solidFill>
                <a:latin typeface="Gill Sans" panose="020B0502020104020203" pitchFamily="34" charset="-79"/>
                <a:cs typeface="Gill Sans" panose="020B0502020104020203" pitchFamily="34" charset="-79"/>
              </a:rPr>
              <a:t>yr</a:t>
            </a:r>
            <a:r>
              <a:rPr lang="en-US" b="1" dirty="0">
                <a:solidFill>
                  <a:srgbClr val="0070C0"/>
                </a:solidFill>
                <a:latin typeface="Gill Sans" panose="020B0502020104020203" pitchFamily="34" charset="-79"/>
                <a:cs typeface="Gill Sans" panose="020B0502020104020203" pitchFamily="34" charset="-79"/>
              </a:rPr>
              <a:t> </a:t>
            </a:r>
            <a:r>
              <a:rPr lang="en-US" dirty="0">
                <a:solidFill>
                  <a:srgbClr val="0070C0"/>
                </a:solidFill>
                <a:latin typeface="Gill Sans" panose="020B0502020104020203" pitchFamily="34" charset="-79"/>
                <a:cs typeface="Gill Sans" panose="020B0502020104020203" pitchFamily="34" charset="-79"/>
              </a:rPr>
              <a:t>average over </a:t>
            </a:r>
            <a:r>
              <a:rPr lang="en-US" b="1" dirty="0">
                <a:solidFill>
                  <a:srgbClr val="0070C0"/>
                </a:solidFill>
                <a:latin typeface="Gill Sans" panose="020B0502020104020203" pitchFamily="34" charset="-79"/>
                <a:cs typeface="Gill Sans" panose="020B0502020104020203" pitchFamily="34" charset="-79"/>
              </a:rPr>
              <a:t>&lt;7,000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latin typeface="Gill Sans" panose="020B0502020104020203" pitchFamily="34" charset="-79"/>
              <a:cs typeface="Gill Sans" panose="020B0502020104020203" pitchFamily="34" charset="-79"/>
            </a:endParaRPr>
          </a:p>
          <a:p>
            <a:r>
              <a:rPr lang="en-US" u="sng" dirty="0">
                <a:solidFill>
                  <a:srgbClr val="0070C0"/>
                </a:solidFill>
                <a:latin typeface="Gill Sans" panose="020B0502020104020203" pitchFamily="34" charset="-79"/>
                <a:cs typeface="Gill Sans" panose="020B0502020104020203" pitchFamily="34" charset="-79"/>
              </a:rPr>
              <a:t>Northern California coast</a:t>
            </a:r>
            <a:r>
              <a:rPr lang="en-US" dirty="0">
                <a:solidFill>
                  <a:srgbClr val="0070C0"/>
                </a:solidFill>
                <a:latin typeface="Gill Sans" panose="020B0502020104020203" pitchFamily="34" charset="-79"/>
                <a:cs typeface="Gill Sans" panose="020B0502020104020203" pitchFamily="34" charset="-79"/>
              </a:rPr>
              <a:t> [</a:t>
            </a:r>
            <a:r>
              <a:rPr lang="en-US" b="1" dirty="0">
                <a:solidFill>
                  <a:srgbClr val="0070C0"/>
                </a:solidFill>
                <a:latin typeface="Gill Sans" panose="020B0502020104020203" pitchFamily="34" charset="-79"/>
                <a:cs typeface="Gill Sans" panose="020B0502020104020203" pitchFamily="34" charset="-79"/>
              </a:rPr>
              <a:t>4-6</a:t>
            </a:r>
            <a:r>
              <a:rPr lang="en-US" dirty="0">
                <a:solidFill>
                  <a:srgbClr val="0070C0"/>
                </a:solidFill>
                <a:latin typeface="Gill Sans" panose="020B0502020104020203" pitchFamily="34" charset="-79"/>
                <a:cs typeface="Gill Sans" panose="020B0502020104020203" pitchFamily="34" charset="-79"/>
              </a:rPr>
              <a:t>]</a:t>
            </a:r>
          </a:p>
          <a:p>
            <a:r>
              <a:rPr lang="en-US" b="1" dirty="0">
                <a:solidFill>
                  <a:srgbClr val="0070C0"/>
                </a:solidFill>
                <a:latin typeface="Gill Sans" panose="020B0502020104020203" pitchFamily="34" charset="-79"/>
                <a:cs typeface="Gill Sans" panose="020B0502020104020203" pitchFamily="34" charset="-79"/>
              </a:rPr>
              <a:t>500-600 </a:t>
            </a:r>
            <a:r>
              <a:rPr lang="en-US" b="1" dirty="0" err="1">
                <a:solidFill>
                  <a:srgbClr val="0070C0"/>
                </a:solidFill>
                <a:latin typeface="Gill Sans" panose="020B0502020104020203" pitchFamily="34" charset="-79"/>
                <a:cs typeface="Gill Sans" panose="020B0502020104020203" pitchFamily="34" charset="-79"/>
              </a:rPr>
              <a:t>yr</a:t>
            </a:r>
            <a:r>
              <a:rPr lang="en-US" dirty="0">
                <a:solidFill>
                  <a:srgbClr val="0070C0"/>
                </a:solidFill>
                <a:latin typeface="Gill Sans" panose="020B0502020104020203" pitchFamily="34" charset="-79"/>
                <a:cs typeface="Gill Sans" panose="020B0502020104020203" pitchFamily="34" charset="-79"/>
              </a:rPr>
              <a:t> average over </a:t>
            </a:r>
            <a:r>
              <a:rPr lang="en-US" b="1" dirty="0">
                <a:solidFill>
                  <a:srgbClr val="0070C0"/>
                </a:solidFill>
                <a:latin typeface="Gill Sans" panose="020B0502020104020203" pitchFamily="34" charset="-79"/>
                <a:cs typeface="Gill Sans" panose="020B0502020104020203" pitchFamily="34" charset="-79"/>
              </a:rPr>
              <a:t>&lt;3,500 </a:t>
            </a:r>
            <a:r>
              <a:rPr lang="en-US" b="1" dirty="0" err="1">
                <a:solidFill>
                  <a:srgbClr val="0070C0"/>
                </a:solidFill>
                <a:latin typeface="Gill Sans" panose="020B0502020104020203" pitchFamily="34" charset="-79"/>
                <a:cs typeface="Gill Sans" panose="020B0502020104020203" pitchFamily="34" charset="-79"/>
              </a:rPr>
              <a:t>yrs</a:t>
            </a:r>
            <a:endParaRPr lang="en-US" b="1" dirty="0">
              <a:solidFill>
                <a:srgbClr val="0070C0"/>
              </a:solidFill>
              <a:latin typeface="Gill Sans" panose="020B0502020104020203" pitchFamily="34" charset="-79"/>
              <a:cs typeface="Gill Sans" panose="020B0502020104020203" pitchFamily="34" charset="-79"/>
            </a:endParaRPr>
          </a:p>
          <a:p>
            <a:endParaRPr lang="en-US" dirty="0">
              <a:solidFill>
                <a:srgbClr val="0070C0"/>
              </a:solidFill>
            </a:endParaRPr>
          </a:p>
        </p:txBody>
      </p:sp>
      <p:sp>
        <p:nvSpPr>
          <p:cNvPr id="20" name="Subsidence data compiled by Leonard and others, 2010">
            <a:extLst>
              <a:ext uri="{FF2B5EF4-FFF2-40B4-BE49-F238E27FC236}">
                <a16:creationId xmlns:a16="http://schemas.microsoft.com/office/drawing/2014/main" id="{BDFA9B35-3A85-344F-B66B-BB7EF5DA3450}"/>
              </a:ext>
            </a:extLst>
          </p:cNvPr>
          <p:cNvSpPr/>
          <p:nvPr/>
        </p:nvSpPr>
        <p:spPr>
          <a:xfrm rot="16200000">
            <a:off x="9858200" y="4196208"/>
            <a:ext cx="3646896"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solidFill>
                  <a:srgbClr val="515151"/>
                </a:solidFill>
                <a:uFill>
                  <a:solidFill>
                    <a:srgbClr val="515151"/>
                  </a:solidFill>
                </a:uFill>
                <a:latin typeface="Gill Sans"/>
                <a:ea typeface="Gill Sans"/>
                <a:cs typeface="Gill Sans"/>
                <a:sym typeface="Gill Sans"/>
              </a:defRPr>
            </a:lvl1pPr>
          </a:lstStyle>
          <a:p>
            <a:pPr>
              <a:defRPr sz="1800"/>
            </a:pPr>
            <a:r>
              <a:rPr sz="1400" dirty="0">
                <a:solidFill>
                  <a:schemeClr val="bg1"/>
                </a:solidFill>
              </a:rPr>
              <a:t>Subsidence data compiled by Leonard </a:t>
            </a:r>
            <a:r>
              <a:rPr lang="en-US" sz="1400" dirty="0">
                <a:solidFill>
                  <a:schemeClr val="bg1"/>
                </a:solidFill>
              </a:rPr>
              <a:t>et al.</a:t>
            </a:r>
            <a:r>
              <a:rPr sz="1400" dirty="0">
                <a:solidFill>
                  <a:schemeClr val="bg1"/>
                </a:solidFill>
              </a:rPr>
              <a:t>, 2010</a:t>
            </a:r>
          </a:p>
        </p:txBody>
      </p:sp>
      <p:sp>
        <p:nvSpPr>
          <p:cNvPr id="29" name="Tsunami deposits data compiled by Peters and others, 2003">
            <a:extLst>
              <a:ext uri="{FF2B5EF4-FFF2-40B4-BE49-F238E27FC236}">
                <a16:creationId xmlns:a16="http://schemas.microsoft.com/office/drawing/2014/main" id="{975EA32E-1314-0046-8ADE-FBCAA35042BB}"/>
              </a:ext>
            </a:extLst>
          </p:cNvPr>
          <p:cNvSpPr/>
          <p:nvPr/>
        </p:nvSpPr>
        <p:spPr>
          <a:xfrm rot="16200000">
            <a:off x="9914833" y="4029198"/>
            <a:ext cx="3968907" cy="292388"/>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solidFill>
                  <a:srgbClr val="515151"/>
                </a:solidFill>
                <a:uFill>
                  <a:solidFill>
                    <a:srgbClr val="515151"/>
                  </a:solidFill>
                </a:uFill>
                <a:latin typeface="Gill Sans"/>
                <a:ea typeface="Gill Sans"/>
                <a:cs typeface="Gill Sans"/>
                <a:sym typeface="Gill Sans"/>
              </a:defRPr>
            </a:lvl1pPr>
          </a:lstStyle>
          <a:p>
            <a:pPr>
              <a:defRPr sz="1800"/>
            </a:pPr>
            <a:r>
              <a:rPr sz="1400" dirty="0">
                <a:solidFill>
                  <a:schemeClr val="bg1"/>
                </a:solidFill>
              </a:rPr>
              <a:t>Tsunami deposits data compiled by Peters </a:t>
            </a:r>
            <a:r>
              <a:rPr lang="en-US" sz="1400" dirty="0">
                <a:solidFill>
                  <a:schemeClr val="bg1"/>
                </a:solidFill>
              </a:rPr>
              <a:t>et al.</a:t>
            </a:r>
            <a:r>
              <a:rPr sz="1400" dirty="0">
                <a:solidFill>
                  <a:schemeClr val="bg1"/>
                </a:solidFill>
              </a:rPr>
              <a:t>, 2003</a:t>
            </a:r>
          </a:p>
        </p:txBody>
      </p:sp>
    </p:spTree>
    <p:extLst>
      <p:ext uri="{BB962C8B-B14F-4D97-AF65-F5344CB8AC3E}">
        <p14:creationId xmlns:p14="http://schemas.microsoft.com/office/powerpoint/2010/main" val="76141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D3239-3C0D-DF4B-B01B-DB23F8AC3352}"/>
              </a:ext>
            </a:extLst>
          </p:cNvPr>
          <p:cNvPicPr>
            <a:picLocks noChangeAspect="1"/>
          </p:cNvPicPr>
          <p:nvPr/>
        </p:nvPicPr>
        <p:blipFill>
          <a:blip r:embed="rId3"/>
          <a:stretch>
            <a:fillRect/>
          </a:stretch>
        </p:blipFill>
        <p:spPr>
          <a:xfrm>
            <a:off x="8204200" y="-349677"/>
            <a:ext cx="4991100" cy="7686828"/>
          </a:xfrm>
          <a:prstGeom prst="rect">
            <a:avLst/>
          </a:prstGeom>
        </p:spPr>
      </p:pic>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Cascadia turbidites</a:t>
            </a:r>
          </a:p>
        </p:txBody>
      </p:sp>
      <p:pic>
        <p:nvPicPr>
          <p:cNvPr id="12" name="Picture 11">
            <a:extLst>
              <a:ext uri="{FF2B5EF4-FFF2-40B4-BE49-F238E27FC236}">
                <a16:creationId xmlns:a16="http://schemas.microsoft.com/office/drawing/2014/main" id="{281310B2-28A0-4240-A289-824801C72C24}"/>
              </a:ext>
            </a:extLst>
          </p:cNvPr>
          <p:cNvPicPr>
            <a:picLocks noChangeAspect="1"/>
          </p:cNvPicPr>
          <p:nvPr/>
        </p:nvPicPr>
        <p:blipFill>
          <a:blip r:embed="rId4"/>
          <a:stretch>
            <a:fillRect/>
          </a:stretch>
        </p:blipFill>
        <p:spPr>
          <a:xfrm>
            <a:off x="3078516" y="1241818"/>
            <a:ext cx="5753100" cy="5232400"/>
          </a:xfrm>
          <a:prstGeom prst="rect">
            <a:avLst/>
          </a:prstGeom>
        </p:spPr>
      </p:pic>
      <p:sp>
        <p:nvSpPr>
          <p:cNvPr id="13" name="Goldfinger and others, 2012">
            <a:extLst>
              <a:ext uri="{FF2B5EF4-FFF2-40B4-BE49-F238E27FC236}">
                <a16:creationId xmlns:a16="http://schemas.microsoft.com/office/drawing/2014/main" id="{5E7E62B2-40E8-844E-89B0-776AFF584AAC}"/>
              </a:ext>
            </a:extLst>
          </p:cNvPr>
          <p:cNvSpPr/>
          <p:nvPr/>
        </p:nvSpPr>
        <p:spPr>
          <a:xfrm>
            <a:off x="6920515" y="6480382"/>
            <a:ext cx="1911101"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sz="1600" dirty="0" err="1">
                <a:solidFill>
                  <a:schemeClr val="tx1">
                    <a:lumMod val="65000"/>
                    <a:lumOff val="35000"/>
                  </a:schemeClr>
                </a:solidFill>
                <a:latin typeface="Gill Sans" panose="020B0502020104020203" pitchFamily="34" charset="-79"/>
                <a:cs typeface="Gill Sans" panose="020B0502020104020203" pitchFamily="34" charset="-79"/>
              </a:rPr>
              <a:t>Goldfinger</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et al.</a:t>
            </a:r>
            <a:r>
              <a:rPr sz="1600" dirty="0">
                <a:solidFill>
                  <a:schemeClr val="tx1">
                    <a:lumMod val="65000"/>
                    <a:lumOff val="35000"/>
                  </a:schemeClr>
                </a:solidFill>
                <a:latin typeface="Gill Sans" panose="020B0502020104020203" pitchFamily="34" charset="-79"/>
                <a:cs typeface="Gill Sans" panose="020B0502020104020203" pitchFamily="34" charset="-79"/>
              </a:rPr>
              <a:t>, 2012</a:t>
            </a:r>
          </a:p>
        </p:txBody>
      </p:sp>
      <p:sp>
        <p:nvSpPr>
          <p:cNvPr id="15" name="Cascadia Channel core M9907-25PC">
            <a:extLst>
              <a:ext uri="{FF2B5EF4-FFF2-40B4-BE49-F238E27FC236}">
                <a16:creationId xmlns:a16="http://schemas.microsoft.com/office/drawing/2014/main" id="{2717A69F-AE5C-924D-995C-61B8AF190A03}"/>
              </a:ext>
            </a:extLst>
          </p:cNvPr>
          <p:cNvSpPr/>
          <p:nvPr/>
        </p:nvSpPr>
        <p:spPr>
          <a:xfrm>
            <a:off x="5955066" y="362626"/>
            <a:ext cx="1985800" cy="692497"/>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defTabSz="457200">
              <a:buClrTx/>
              <a:buFontTx/>
              <a:defRPr>
                <a:uFillTx/>
                <a:latin typeface="Skia Regular"/>
                <a:ea typeface="Skia Regular"/>
                <a:cs typeface="Skia Regular"/>
                <a:sym typeface="Skia Regular"/>
              </a:defRPr>
            </a:lvl1pPr>
          </a:lstStyle>
          <a:p>
            <a:r>
              <a:rPr sz="2000" dirty="0">
                <a:solidFill>
                  <a:schemeClr val="tx1">
                    <a:lumMod val="65000"/>
                    <a:lumOff val="35000"/>
                  </a:schemeClr>
                </a:solidFill>
                <a:latin typeface="Gill Sans" panose="020B0502020104020203" pitchFamily="34" charset="-79"/>
                <a:cs typeface="Gill Sans" panose="020B0502020104020203" pitchFamily="34" charset="-79"/>
              </a:rPr>
              <a:t>Cascadia Channel </a:t>
            </a:r>
            <a:endParaRPr lang="en-US" sz="2000" dirty="0">
              <a:solidFill>
                <a:schemeClr val="tx1">
                  <a:lumMod val="65000"/>
                  <a:lumOff val="35000"/>
                </a:schemeClr>
              </a:solidFill>
              <a:latin typeface="Gill Sans" panose="020B0502020104020203" pitchFamily="34" charset="-79"/>
              <a:cs typeface="Gill Sans" panose="020B0502020104020203" pitchFamily="34" charset="-79"/>
            </a:endParaRPr>
          </a:p>
          <a:p>
            <a:r>
              <a:rPr sz="2000" dirty="0">
                <a:solidFill>
                  <a:schemeClr val="tx1">
                    <a:lumMod val="65000"/>
                    <a:lumOff val="35000"/>
                  </a:schemeClr>
                </a:solidFill>
                <a:latin typeface="Gill Sans" panose="020B0502020104020203" pitchFamily="34" charset="-79"/>
                <a:cs typeface="Gill Sans" panose="020B0502020104020203" pitchFamily="34" charset="-79"/>
              </a:rPr>
              <a:t>core M9907-25PC</a:t>
            </a:r>
          </a:p>
        </p:txBody>
      </p:sp>
      <p:sp>
        <p:nvSpPr>
          <p:cNvPr id="16" name="Circle">
            <a:extLst>
              <a:ext uri="{FF2B5EF4-FFF2-40B4-BE49-F238E27FC236}">
                <a16:creationId xmlns:a16="http://schemas.microsoft.com/office/drawing/2014/main" id="{3C52DCB8-46CD-3F49-920B-8B19A7F9F0B4}"/>
              </a:ext>
            </a:extLst>
          </p:cNvPr>
          <p:cNvSpPr/>
          <p:nvPr/>
        </p:nvSpPr>
        <p:spPr>
          <a:xfrm>
            <a:off x="9388166" y="40767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17" name="Cascadia…">
            <a:extLst>
              <a:ext uri="{FF2B5EF4-FFF2-40B4-BE49-F238E27FC236}">
                <a16:creationId xmlns:a16="http://schemas.microsoft.com/office/drawing/2014/main" id="{06C800DA-056E-5D4B-86BE-A77876C7A088}"/>
              </a:ext>
            </a:extLst>
          </p:cNvPr>
          <p:cNvSpPr/>
          <p:nvPr/>
        </p:nvSpPr>
        <p:spPr>
          <a:xfrm>
            <a:off x="9467125" y="4152900"/>
            <a:ext cx="891270"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a:defRPr>
                <a:latin typeface="Gill Sans"/>
                <a:ea typeface="Gill Sans"/>
                <a:cs typeface="Gill Sans"/>
                <a:sym typeface="Gill Sans"/>
              </a:defRPr>
            </a:pPr>
            <a:r>
              <a:rPr>
                <a:latin typeface="Gill Sans" panose="020B0502020104020203" pitchFamily="34" charset="-79"/>
                <a:cs typeface="Gill Sans" panose="020B0502020104020203" pitchFamily="34" charset="-79"/>
              </a:rPr>
              <a:t>Cascadia</a:t>
            </a:r>
          </a:p>
          <a:p>
            <a:pPr algn="ctr">
              <a:defRPr>
                <a:latin typeface="Gill Sans"/>
                <a:ea typeface="Gill Sans"/>
                <a:cs typeface="Gill Sans"/>
                <a:sym typeface="Gill Sans"/>
              </a:defRPr>
            </a:pPr>
            <a:r>
              <a:rPr>
                <a:latin typeface="Gill Sans" panose="020B0502020104020203" pitchFamily="34" charset="-79"/>
                <a:cs typeface="Gill Sans" panose="020B0502020104020203" pitchFamily="34" charset="-79"/>
              </a:rPr>
              <a:t>Channel</a:t>
            </a:r>
          </a:p>
        </p:txBody>
      </p:sp>
      <p:sp>
        <p:nvSpPr>
          <p:cNvPr id="18" name="Circle">
            <a:extLst>
              <a:ext uri="{FF2B5EF4-FFF2-40B4-BE49-F238E27FC236}">
                <a16:creationId xmlns:a16="http://schemas.microsoft.com/office/drawing/2014/main" id="{055F6C73-74EA-B74C-9ED2-724DD0F924B4}"/>
              </a:ext>
            </a:extLst>
          </p:cNvPr>
          <p:cNvSpPr/>
          <p:nvPr/>
        </p:nvSpPr>
        <p:spPr>
          <a:xfrm>
            <a:off x="9375466" y="36322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19" name="Circle">
            <a:extLst>
              <a:ext uri="{FF2B5EF4-FFF2-40B4-BE49-F238E27FC236}">
                <a16:creationId xmlns:a16="http://schemas.microsoft.com/office/drawing/2014/main" id="{3493C16A-4806-2046-99CE-5F8606AA6B10}"/>
              </a:ext>
            </a:extLst>
          </p:cNvPr>
          <p:cNvSpPr/>
          <p:nvPr/>
        </p:nvSpPr>
        <p:spPr>
          <a:xfrm>
            <a:off x="9667566" y="30607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0" name="Circle">
            <a:extLst>
              <a:ext uri="{FF2B5EF4-FFF2-40B4-BE49-F238E27FC236}">
                <a16:creationId xmlns:a16="http://schemas.microsoft.com/office/drawing/2014/main" id="{06C69FDA-7D74-9D4F-9C62-69084C18E56F}"/>
              </a:ext>
            </a:extLst>
          </p:cNvPr>
          <p:cNvSpPr/>
          <p:nvPr/>
        </p:nvSpPr>
        <p:spPr>
          <a:xfrm>
            <a:off x="9819966" y="28194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1" name="Circle">
            <a:extLst>
              <a:ext uri="{FF2B5EF4-FFF2-40B4-BE49-F238E27FC236}">
                <a16:creationId xmlns:a16="http://schemas.microsoft.com/office/drawing/2014/main" id="{7A875695-52F6-1B46-87E1-85C0C2E328C9}"/>
              </a:ext>
            </a:extLst>
          </p:cNvPr>
          <p:cNvSpPr/>
          <p:nvPr/>
        </p:nvSpPr>
        <p:spPr>
          <a:xfrm>
            <a:off x="9946966" y="30099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2" name="Circle">
            <a:extLst>
              <a:ext uri="{FF2B5EF4-FFF2-40B4-BE49-F238E27FC236}">
                <a16:creationId xmlns:a16="http://schemas.microsoft.com/office/drawing/2014/main" id="{9A309EAD-AEB9-A84F-91F3-1B3DA86728FF}"/>
              </a:ext>
            </a:extLst>
          </p:cNvPr>
          <p:cNvSpPr/>
          <p:nvPr/>
        </p:nvSpPr>
        <p:spPr>
          <a:xfrm>
            <a:off x="10315266" y="30988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3" name="Circle">
            <a:extLst>
              <a:ext uri="{FF2B5EF4-FFF2-40B4-BE49-F238E27FC236}">
                <a16:creationId xmlns:a16="http://schemas.microsoft.com/office/drawing/2014/main" id="{008295E6-E327-EF4F-A396-BC8A40FA0E29}"/>
              </a:ext>
            </a:extLst>
          </p:cNvPr>
          <p:cNvSpPr/>
          <p:nvPr/>
        </p:nvSpPr>
        <p:spPr>
          <a:xfrm>
            <a:off x="10124766" y="50038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4" name="Circle">
            <a:extLst>
              <a:ext uri="{FF2B5EF4-FFF2-40B4-BE49-F238E27FC236}">
                <a16:creationId xmlns:a16="http://schemas.microsoft.com/office/drawing/2014/main" id="{27DA19B5-54F9-B446-83EC-6E022FF7F0BE}"/>
              </a:ext>
            </a:extLst>
          </p:cNvPr>
          <p:cNvSpPr/>
          <p:nvPr/>
        </p:nvSpPr>
        <p:spPr>
          <a:xfrm>
            <a:off x="10175566" y="52451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5" name="Circle">
            <a:extLst>
              <a:ext uri="{FF2B5EF4-FFF2-40B4-BE49-F238E27FC236}">
                <a16:creationId xmlns:a16="http://schemas.microsoft.com/office/drawing/2014/main" id="{83AFC74A-12CF-FF4A-AC53-AE6CF7CF9FFA}"/>
              </a:ext>
            </a:extLst>
          </p:cNvPr>
          <p:cNvSpPr/>
          <p:nvPr/>
        </p:nvSpPr>
        <p:spPr>
          <a:xfrm>
            <a:off x="9946966" y="25273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26" name="Circle">
            <a:extLst>
              <a:ext uri="{FF2B5EF4-FFF2-40B4-BE49-F238E27FC236}">
                <a16:creationId xmlns:a16="http://schemas.microsoft.com/office/drawing/2014/main" id="{4491F942-7AC5-E04D-8C78-B8AE296D036C}"/>
              </a:ext>
            </a:extLst>
          </p:cNvPr>
          <p:cNvSpPr/>
          <p:nvPr/>
        </p:nvSpPr>
        <p:spPr>
          <a:xfrm>
            <a:off x="10264466" y="23495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latin typeface="Gill Sans" panose="020B0502020104020203" pitchFamily="34" charset="-79"/>
              <a:cs typeface="Gill Sans" panose="020B0502020104020203" pitchFamily="34" charset="-79"/>
            </a:endParaRPr>
          </a:p>
        </p:txBody>
      </p:sp>
      <p:sp>
        <p:nvSpPr>
          <p:cNvPr id="37" name="T1">
            <a:extLst>
              <a:ext uri="{FF2B5EF4-FFF2-40B4-BE49-F238E27FC236}">
                <a16:creationId xmlns:a16="http://schemas.microsoft.com/office/drawing/2014/main" id="{5ECB439F-B297-C941-B049-DD9B7E4E7708}"/>
              </a:ext>
            </a:extLst>
          </p:cNvPr>
          <p:cNvSpPr/>
          <p:nvPr/>
        </p:nvSpPr>
        <p:spPr>
          <a:xfrm>
            <a:off x="3444930" y="1498874"/>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a:t>
            </a:r>
          </a:p>
        </p:txBody>
      </p:sp>
      <p:sp>
        <p:nvSpPr>
          <p:cNvPr id="38" name="T2">
            <a:extLst>
              <a:ext uri="{FF2B5EF4-FFF2-40B4-BE49-F238E27FC236}">
                <a16:creationId xmlns:a16="http://schemas.microsoft.com/office/drawing/2014/main" id="{0CF9E713-5A3C-6A48-92FF-D456B7905828}"/>
              </a:ext>
            </a:extLst>
          </p:cNvPr>
          <p:cNvSpPr/>
          <p:nvPr/>
        </p:nvSpPr>
        <p:spPr>
          <a:xfrm>
            <a:off x="3444930" y="2819674"/>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a:solidFill>
                  <a:srgbClr val="0070C0"/>
                </a:solidFill>
              </a:rPr>
              <a:t>T2</a:t>
            </a:r>
          </a:p>
        </p:txBody>
      </p:sp>
      <p:sp>
        <p:nvSpPr>
          <p:cNvPr id="39" name="T3">
            <a:extLst>
              <a:ext uri="{FF2B5EF4-FFF2-40B4-BE49-F238E27FC236}">
                <a16:creationId xmlns:a16="http://schemas.microsoft.com/office/drawing/2014/main" id="{B2337C6D-D4C8-444D-B04A-B15545BDAD79}"/>
              </a:ext>
            </a:extLst>
          </p:cNvPr>
          <p:cNvSpPr/>
          <p:nvPr/>
        </p:nvSpPr>
        <p:spPr>
          <a:xfrm>
            <a:off x="4384730" y="2198898"/>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T3</a:t>
            </a:r>
          </a:p>
        </p:txBody>
      </p:sp>
      <p:sp>
        <p:nvSpPr>
          <p:cNvPr id="40" name="T4">
            <a:extLst>
              <a:ext uri="{FF2B5EF4-FFF2-40B4-BE49-F238E27FC236}">
                <a16:creationId xmlns:a16="http://schemas.microsoft.com/office/drawing/2014/main" id="{46EF40B0-002E-A149-A882-C6CEFF657012}"/>
              </a:ext>
            </a:extLst>
          </p:cNvPr>
          <p:cNvSpPr/>
          <p:nvPr/>
        </p:nvSpPr>
        <p:spPr>
          <a:xfrm>
            <a:off x="4384730" y="4383806"/>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T4</a:t>
            </a:r>
          </a:p>
        </p:txBody>
      </p:sp>
      <p:sp>
        <p:nvSpPr>
          <p:cNvPr id="41" name="T5">
            <a:extLst>
              <a:ext uri="{FF2B5EF4-FFF2-40B4-BE49-F238E27FC236}">
                <a16:creationId xmlns:a16="http://schemas.microsoft.com/office/drawing/2014/main" id="{93CC6772-BF9B-F241-9F4C-BD4C5C86C661}"/>
              </a:ext>
            </a:extLst>
          </p:cNvPr>
          <p:cNvSpPr/>
          <p:nvPr/>
        </p:nvSpPr>
        <p:spPr>
          <a:xfrm>
            <a:off x="5375330" y="1637050"/>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T5</a:t>
            </a:r>
          </a:p>
        </p:txBody>
      </p:sp>
      <p:sp>
        <p:nvSpPr>
          <p:cNvPr id="42" name="T6">
            <a:extLst>
              <a:ext uri="{FF2B5EF4-FFF2-40B4-BE49-F238E27FC236}">
                <a16:creationId xmlns:a16="http://schemas.microsoft.com/office/drawing/2014/main" id="{4E461A1D-C6BB-9340-B8E7-53B2D918E08F}"/>
              </a:ext>
            </a:extLst>
          </p:cNvPr>
          <p:cNvSpPr/>
          <p:nvPr/>
        </p:nvSpPr>
        <p:spPr>
          <a:xfrm>
            <a:off x="5375330" y="3810274"/>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a:solidFill>
                  <a:srgbClr val="0070C0"/>
                </a:solidFill>
              </a:rPr>
              <a:t>T6</a:t>
            </a:r>
          </a:p>
        </p:txBody>
      </p:sp>
      <p:sp>
        <p:nvSpPr>
          <p:cNvPr id="43" name="T7">
            <a:extLst>
              <a:ext uri="{FF2B5EF4-FFF2-40B4-BE49-F238E27FC236}">
                <a16:creationId xmlns:a16="http://schemas.microsoft.com/office/drawing/2014/main" id="{4A574692-77EF-E349-AE53-BF676532FAB8}"/>
              </a:ext>
            </a:extLst>
          </p:cNvPr>
          <p:cNvSpPr/>
          <p:nvPr/>
        </p:nvSpPr>
        <p:spPr>
          <a:xfrm>
            <a:off x="5375330" y="5639074"/>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a:solidFill>
                  <a:srgbClr val="0070C0"/>
                </a:solidFill>
              </a:rPr>
              <a:t>T7</a:t>
            </a:r>
          </a:p>
        </p:txBody>
      </p:sp>
      <p:sp>
        <p:nvSpPr>
          <p:cNvPr id="44" name="T8">
            <a:extLst>
              <a:ext uri="{FF2B5EF4-FFF2-40B4-BE49-F238E27FC236}">
                <a16:creationId xmlns:a16="http://schemas.microsoft.com/office/drawing/2014/main" id="{FD1A04D0-F556-3F48-9FA6-90B322D258E8}"/>
              </a:ext>
            </a:extLst>
          </p:cNvPr>
          <p:cNvSpPr/>
          <p:nvPr/>
        </p:nvSpPr>
        <p:spPr>
          <a:xfrm>
            <a:off x="6353230" y="2876062"/>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T8</a:t>
            </a:r>
          </a:p>
        </p:txBody>
      </p:sp>
      <p:sp>
        <p:nvSpPr>
          <p:cNvPr id="45" name="T9">
            <a:extLst>
              <a:ext uri="{FF2B5EF4-FFF2-40B4-BE49-F238E27FC236}">
                <a16:creationId xmlns:a16="http://schemas.microsoft.com/office/drawing/2014/main" id="{842EEE2A-8D8F-E849-964F-0D41BA750823}"/>
              </a:ext>
            </a:extLst>
          </p:cNvPr>
          <p:cNvSpPr/>
          <p:nvPr/>
        </p:nvSpPr>
        <p:spPr>
          <a:xfrm>
            <a:off x="6353230" y="4338086"/>
            <a:ext cx="246862"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T9</a:t>
            </a:r>
          </a:p>
        </p:txBody>
      </p:sp>
      <p:sp>
        <p:nvSpPr>
          <p:cNvPr id="46" name="T10">
            <a:extLst>
              <a:ext uri="{FF2B5EF4-FFF2-40B4-BE49-F238E27FC236}">
                <a16:creationId xmlns:a16="http://schemas.microsoft.com/office/drawing/2014/main" id="{C78F0E33-E53A-5A44-BAAB-7A6EB55BAA27}"/>
              </a:ext>
            </a:extLst>
          </p:cNvPr>
          <p:cNvSpPr/>
          <p:nvPr/>
        </p:nvSpPr>
        <p:spPr>
          <a:xfrm>
            <a:off x="6315130" y="539777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a:solidFill>
                  <a:srgbClr val="0070C0"/>
                </a:solidFill>
              </a:rPr>
              <a:t>T10</a:t>
            </a:r>
          </a:p>
        </p:txBody>
      </p:sp>
      <p:sp>
        <p:nvSpPr>
          <p:cNvPr id="47" name="T11">
            <a:extLst>
              <a:ext uri="{FF2B5EF4-FFF2-40B4-BE49-F238E27FC236}">
                <a16:creationId xmlns:a16="http://schemas.microsoft.com/office/drawing/2014/main" id="{E6E5DD02-AA05-AA41-9BAE-583A3136F1E3}"/>
              </a:ext>
            </a:extLst>
          </p:cNvPr>
          <p:cNvSpPr/>
          <p:nvPr/>
        </p:nvSpPr>
        <p:spPr>
          <a:xfrm>
            <a:off x="7324018" y="285777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a:solidFill>
                  <a:srgbClr val="0070C0"/>
                </a:solidFill>
              </a:rPr>
              <a:t>T11</a:t>
            </a:r>
          </a:p>
        </p:txBody>
      </p:sp>
      <p:sp>
        <p:nvSpPr>
          <p:cNvPr id="48" name="T12">
            <a:extLst>
              <a:ext uri="{FF2B5EF4-FFF2-40B4-BE49-F238E27FC236}">
                <a16:creationId xmlns:a16="http://schemas.microsoft.com/office/drawing/2014/main" id="{1AFADA3E-7B86-6F4C-913A-111D15B18178}"/>
              </a:ext>
            </a:extLst>
          </p:cNvPr>
          <p:cNvSpPr/>
          <p:nvPr/>
        </p:nvSpPr>
        <p:spPr>
          <a:xfrm>
            <a:off x="7324018" y="410237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a:solidFill>
                  <a:srgbClr val="0070C0"/>
                </a:solidFill>
              </a:rPr>
              <a:t>T12</a:t>
            </a:r>
          </a:p>
        </p:txBody>
      </p:sp>
      <p:sp>
        <p:nvSpPr>
          <p:cNvPr id="49" name="T13">
            <a:extLst>
              <a:ext uri="{FF2B5EF4-FFF2-40B4-BE49-F238E27FC236}">
                <a16:creationId xmlns:a16="http://schemas.microsoft.com/office/drawing/2014/main" id="{EE8151D2-5E3F-E343-9F61-08ABC41815EB}"/>
              </a:ext>
            </a:extLst>
          </p:cNvPr>
          <p:cNvSpPr/>
          <p:nvPr/>
        </p:nvSpPr>
        <p:spPr>
          <a:xfrm>
            <a:off x="7324018" y="473737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T13</a:t>
            </a:r>
          </a:p>
        </p:txBody>
      </p:sp>
      <p:sp>
        <p:nvSpPr>
          <p:cNvPr id="50" name="T14">
            <a:extLst>
              <a:ext uri="{FF2B5EF4-FFF2-40B4-BE49-F238E27FC236}">
                <a16:creationId xmlns:a16="http://schemas.microsoft.com/office/drawing/2014/main" id="{981EB6F5-1703-A946-A860-FE6183C64A2D}"/>
              </a:ext>
            </a:extLst>
          </p:cNvPr>
          <p:cNvSpPr/>
          <p:nvPr/>
        </p:nvSpPr>
        <p:spPr>
          <a:xfrm>
            <a:off x="8247562" y="184939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T14</a:t>
            </a:r>
          </a:p>
        </p:txBody>
      </p:sp>
      <p:sp>
        <p:nvSpPr>
          <p:cNvPr id="51" name="T15">
            <a:extLst>
              <a:ext uri="{FF2B5EF4-FFF2-40B4-BE49-F238E27FC236}">
                <a16:creationId xmlns:a16="http://schemas.microsoft.com/office/drawing/2014/main" id="{E15A9DE0-9264-7041-83AC-53ABB2F6410C}"/>
              </a:ext>
            </a:extLst>
          </p:cNvPr>
          <p:cNvSpPr/>
          <p:nvPr/>
        </p:nvSpPr>
        <p:spPr>
          <a:xfrm>
            <a:off x="8247562" y="257329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T15</a:t>
            </a:r>
          </a:p>
        </p:txBody>
      </p:sp>
      <p:sp>
        <p:nvSpPr>
          <p:cNvPr id="52" name="T16">
            <a:extLst>
              <a:ext uri="{FF2B5EF4-FFF2-40B4-BE49-F238E27FC236}">
                <a16:creationId xmlns:a16="http://schemas.microsoft.com/office/drawing/2014/main" id="{1DE546EF-58B0-9A44-9886-AFE0AAC95AFB}"/>
              </a:ext>
            </a:extLst>
          </p:cNvPr>
          <p:cNvSpPr/>
          <p:nvPr/>
        </p:nvSpPr>
        <p:spPr>
          <a:xfrm>
            <a:off x="8247562" y="3501918"/>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T16</a:t>
            </a:r>
          </a:p>
        </p:txBody>
      </p:sp>
      <p:sp>
        <p:nvSpPr>
          <p:cNvPr id="53" name="T17">
            <a:extLst>
              <a:ext uri="{FF2B5EF4-FFF2-40B4-BE49-F238E27FC236}">
                <a16:creationId xmlns:a16="http://schemas.microsoft.com/office/drawing/2014/main" id="{FE592AE6-7508-524F-AD02-98B2E6D1E947}"/>
              </a:ext>
            </a:extLst>
          </p:cNvPr>
          <p:cNvSpPr/>
          <p:nvPr/>
        </p:nvSpPr>
        <p:spPr>
          <a:xfrm>
            <a:off x="8247562" y="4351294"/>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T17</a:t>
            </a:r>
          </a:p>
        </p:txBody>
      </p:sp>
      <p:sp>
        <p:nvSpPr>
          <p:cNvPr id="54" name="T18">
            <a:extLst>
              <a:ext uri="{FF2B5EF4-FFF2-40B4-BE49-F238E27FC236}">
                <a16:creationId xmlns:a16="http://schemas.microsoft.com/office/drawing/2014/main" id="{438B9A0A-F80C-694E-AA1F-8A068595FF34}"/>
              </a:ext>
            </a:extLst>
          </p:cNvPr>
          <p:cNvSpPr/>
          <p:nvPr/>
        </p:nvSpPr>
        <p:spPr>
          <a:xfrm>
            <a:off x="8247562" y="5314462"/>
            <a:ext cx="323807"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T18</a:t>
            </a:r>
          </a:p>
        </p:txBody>
      </p:sp>
      <p:sp>
        <p:nvSpPr>
          <p:cNvPr id="55" name="T17a">
            <a:extLst>
              <a:ext uri="{FF2B5EF4-FFF2-40B4-BE49-F238E27FC236}">
                <a16:creationId xmlns:a16="http://schemas.microsoft.com/office/drawing/2014/main" id="{1028CA70-A2FE-254E-BB3D-2E9A230F0E9A}"/>
              </a:ext>
            </a:extLst>
          </p:cNvPr>
          <p:cNvSpPr/>
          <p:nvPr/>
        </p:nvSpPr>
        <p:spPr>
          <a:xfrm>
            <a:off x="8247562" y="4545350"/>
            <a:ext cx="389530" cy="26161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sz="1200">
                <a:solidFill>
                  <a:srgbClr val="232323"/>
                </a:solidFill>
                <a:uFill>
                  <a:solidFill>
                    <a:srgbClr val="232323"/>
                  </a:solidFill>
                </a:uFill>
                <a:latin typeface="Gill Sans"/>
                <a:ea typeface="Gill Sans"/>
                <a:cs typeface="Gill Sans"/>
                <a:sym typeface="Gill Sans"/>
              </a:defRPr>
            </a:lvl1pPr>
          </a:lstStyle>
          <a:p>
            <a:r>
              <a:rPr dirty="0">
                <a:solidFill>
                  <a:srgbClr val="0070C0"/>
                </a:solidFill>
              </a:rPr>
              <a:t>T17a</a:t>
            </a:r>
          </a:p>
        </p:txBody>
      </p:sp>
      <p:sp>
        <p:nvSpPr>
          <p:cNvPr id="56" name="Rectangle 55">
            <a:extLst>
              <a:ext uri="{FF2B5EF4-FFF2-40B4-BE49-F238E27FC236}">
                <a16:creationId xmlns:a16="http://schemas.microsoft.com/office/drawing/2014/main" id="{A86843F0-A894-A646-8A70-5DEB54687858}"/>
              </a:ext>
            </a:extLst>
          </p:cNvPr>
          <p:cNvSpPr/>
          <p:nvPr/>
        </p:nvSpPr>
        <p:spPr>
          <a:xfrm>
            <a:off x="739262" y="1270994"/>
            <a:ext cx="2441448" cy="1384995"/>
          </a:xfrm>
          <a:prstGeom prst="rect">
            <a:avLst/>
          </a:prstGeom>
        </p:spPr>
        <p:txBody>
          <a:bodyPr wrap="square">
            <a:spAutoFit/>
          </a:bodyPr>
          <a:lstStyle/>
          <a:p>
            <a:r>
              <a:rPr lang="en-US" sz="2800" dirty="0">
                <a:solidFill>
                  <a:srgbClr val="00B050"/>
                </a:solidFill>
                <a:latin typeface="Gill Sans" panose="020B0502020104020203" pitchFamily="34" charset="-79"/>
                <a:cs typeface="Gill Sans" panose="020B0502020104020203" pitchFamily="34" charset="-79"/>
              </a:rPr>
              <a:t>19 Holocene turbidites in the north</a:t>
            </a:r>
          </a:p>
        </p:txBody>
      </p:sp>
      <p:pic>
        <p:nvPicPr>
          <p:cNvPr id="57" name="droppedImage.tiff" descr="droppedImage.tiff">
            <a:extLst>
              <a:ext uri="{FF2B5EF4-FFF2-40B4-BE49-F238E27FC236}">
                <a16:creationId xmlns:a16="http://schemas.microsoft.com/office/drawing/2014/main" id="{2DC3954A-4601-0F4C-8D5E-B12DEBD8C9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367" y="4423900"/>
            <a:ext cx="2636670" cy="1947747"/>
          </a:xfrm>
          <a:prstGeom prst="rect">
            <a:avLst/>
          </a:prstGeom>
          <a:ln w="12700">
            <a:miter lim="400000"/>
          </a:ln>
        </p:spPr>
      </p:pic>
      <p:sp>
        <p:nvSpPr>
          <p:cNvPr id="58" name="Goldfinger and others, 2012">
            <a:extLst>
              <a:ext uri="{FF2B5EF4-FFF2-40B4-BE49-F238E27FC236}">
                <a16:creationId xmlns:a16="http://schemas.microsoft.com/office/drawing/2014/main" id="{892D081F-3DCB-D546-95D2-2E4AD28958FE}"/>
              </a:ext>
            </a:extLst>
          </p:cNvPr>
          <p:cNvSpPr/>
          <p:nvPr/>
        </p:nvSpPr>
        <p:spPr>
          <a:xfrm>
            <a:off x="1774044" y="6048482"/>
            <a:ext cx="1135247"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lang="en-US" sz="1600" dirty="0">
                <a:solidFill>
                  <a:schemeClr val="tx1">
                    <a:lumMod val="65000"/>
                    <a:lumOff val="35000"/>
                  </a:schemeClr>
                </a:solidFill>
                <a:latin typeface="Gill Sans" panose="020B0502020104020203" pitchFamily="34" charset="-79"/>
                <a:cs typeface="Gill Sans" panose="020B0502020104020203" pitchFamily="34" charset="-79"/>
              </a:rPr>
              <a:t>Adams, 1990</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1881340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D3239-3C0D-DF4B-B01B-DB23F8AC3352}"/>
              </a:ext>
            </a:extLst>
          </p:cNvPr>
          <p:cNvPicPr>
            <a:picLocks noChangeAspect="1"/>
          </p:cNvPicPr>
          <p:nvPr/>
        </p:nvPicPr>
        <p:blipFill>
          <a:blip r:embed="rId3"/>
          <a:stretch>
            <a:fillRect/>
          </a:stretch>
        </p:blipFill>
        <p:spPr>
          <a:xfrm>
            <a:off x="8204200" y="-349677"/>
            <a:ext cx="4991100" cy="7686828"/>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Cascadia turbidites</a:t>
            </a:r>
          </a:p>
        </p:txBody>
      </p:sp>
      <p:pic>
        <p:nvPicPr>
          <p:cNvPr id="8" name="Picture 7">
            <a:extLst>
              <a:ext uri="{FF2B5EF4-FFF2-40B4-BE49-F238E27FC236}">
                <a16:creationId xmlns:a16="http://schemas.microsoft.com/office/drawing/2014/main" id="{15BFFB0F-4BC9-E245-8A62-1BD4D7EF54D2}"/>
              </a:ext>
            </a:extLst>
          </p:cNvPr>
          <p:cNvPicPr>
            <a:picLocks noChangeAspect="1"/>
          </p:cNvPicPr>
          <p:nvPr/>
        </p:nvPicPr>
        <p:blipFill>
          <a:blip r:embed="rId4"/>
          <a:stretch>
            <a:fillRect/>
          </a:stretch>
        </p:blipFill>
        <p:spPr>
          <a:xfrm>
            <a:off x="3432328" y="1135854"/>
            <a:ext cx="5466736" cy="5382816"/>
          </a:xfrm>
          <a:prstGeom prst="rect">
            <a:avLst/>
          </a:prstGeom>
        </p:spPr>
      </p:pic>
      <p:sp>
        <p:nvSpPr>
          <p:cNvPr id="11" name="Circle">
            <a:extLst>
              <a:ext uri="{FF2B5EF4-FFF2-40B4-BE49-F238E27FC236}">
                <a16:creationId xmlns:a16="http://schemas.microsoft.com/office/drawing/2014/main" id="{29F5B81E-0714-684E-89A8-F2F4A0BCE8D4}"/>
              </a:ext>
            </a:extLst>
          </p:cNvPr>
          <p:cNvSpPr/>
          <p:nvPr/>
        </p:nvSpPr>
        <p:spPr>
          <a:xfrm>
            <a:off x="10260795" y="38989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2" name="Circle">
            <a:extLst>
              <a:ext uri="{FF2B5EF4-FFF2-40B4-BE49-F238E27FC236}">
                <a16:creationId xmlns:a16="http://schemas.microsoft.com/office/drawing/2014/main" id="{11646906-0858-5149-9463-632AD1D9A255}"/>
              </a:ext>
            </a:extLst>
          </p:cNvPr>
          <p:cNvSpPr/>
          <p:nvPr/>
        </p:nvSpPr>
        <p:spPr>
          <a:xfrm>
            <a:off x="10133795" y="524510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13" name="Hydrate…">
            <a:extLst>
              <a:ext uri="{FF2B5EF4-FFF2-40B4-BE49-F238E27FC236}">
                <a16:creationId xmlns:a16="http://schemas.microsoft.com/office/drawing/2014/main" id="{556AFE5E-35F1-1442-B543-44C62136C208}"/>
              </a:ext>
            </a:extLst>
          </p:cNvPr>
          <p:cNvSpPr/>
          <p:nvPr/>
        </p:nvSpPr>
        <p:spPr>
          <a:xfrm>
            <a:off x="9403538" y="3708400"/>
            <a:ext cx="909428" cy="6096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a:defRPr>
                <a:latin typeface="Gill Sans"/>
                <a:ea typeface="Gill Sans"/>
                <a:cs typeface="Gill Sans"/>
                <a:sym typeface="Gill Sans"/>
              </a:defRPr>
            </a:pPr>
            <a:r>
              <a:t>Hydrate</a:t>
            </a:r>
          </a:p>
          <a:p>
            <a:pPr algn="ctr">
              <a:defRPr>
                <a:latin typeface="Gill Sans"/>
                <a:ea typeface="Gill Sans"/>
                <a:cs typeface="Gill Sans"/>
                <a:sym typeface="Gill Sans"/>
              </a:defRPr>
            </a:pPr>
            <a:r>
              <a:t>Ridge</a:t>
            </a:r>
          </a:p>
        </p:txBody>
      </p:sp>
      <p:sp>
        <p:nvSpPr>
          <p:cNvPr id="15" name="Rogue">
            <a:extLst>
              <a:ext uri="{FF2B5EF4-FFF2-40B4-BE49-F238E27FC236}">
                <a16:creationId xmlns:a16="http://schemas.microsoft.com/office/drawing/2014/main" id="{9DC4A8F5-1951-4B4E-AA27-CFB9D87EE028}"/>
              </a:ext>
            </a:extLst>
          </p:cNvPr>
          <p:cNvSpPr/>
          <p:nvPr/>
        </p:nvSpPr>
        <p:spPr>
          <a:xfrm>
            <a:off x="9435295" y="5130800"/>
            <a:ext cx="674465" cy="342900"/>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r>
              <a:t>Rogue</a:t>
            </a:r>
          </a:p>
        </p:txBody>
      </p:sp>
      <p:sp>
        <p:nvSpPr>
          <p:cNvPr id="16" name="Goldfinger and others, 2012">
            <a:extLst>
              <a:ext uri="{FF2B5EF4-FFF2-40B4-BE49-F238E27FC236}">
                <a16:creationId xmlns:a16="http://schemas.microsoft.com/office/drawing/2014/main" id="{8924BACC-341D-B241-A26E-CCE0565C50B9}"/>
              </a:ext>
            </a:extLst>
          </p:cNvPr>
          <p:cNvSpPr/>
          <p:nvPr/>
        </p:nvSpPr>
        <p:spPr>
          <a:xfrm>
            <a:off x="842698" y="4681121"/>
            <a:ext cx="1911101"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sz="1600" dirty="0" err="1">
                <a:solidFill>
                  <a:schemeClr val="tx1">
                    <a:lumMod val="65000"/>
                    <a:lumOff val="35000"/>
                  </a:schemeClr>
                </a:solidFill>
                <a:latin typeface="Gill Sans" panose="020B0502020104020203" pitchFamily="34" charset="-79"/>
                <a:cs typeface="Gill Sans" panose="020B0502020104020203" pitchFamily="34" charset="-79"/>
              </a:rPr>
              <a:t>Goldfinger</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et al.</a:t>
            </a:r>
            <a:r>
              <a:rPr sz="1600" dirty="0">
                <a:solidFill>
                  <a:schemeClr val="tx1">
                    <a:lumMod val="65000"/>
                    <a:lumOff val="35000"/>
                  </a:schemeClr>
                </a:solidFill>
                <a:latin typeface="Gill Sans" panose="020B0502020104020203" pitchFamily="34" charset="-79"/>
                <a:cs typeface="Gill Sans" panose="020B0502020104020203" pitchFamily="34" charset="-79"/>
              </a:rPr>
              <a:t>, 2012</a:t>
            </a:r>
          </a:p>
        </p:txBody>
      </p:sp>
      <p:sp>
        <p:nvSpPr>
          <p:cNvPr id="17" name="Rectangle 16">
            <a:extLst>
              <a:ext uri="{FF2B5EF4-FFF2-40B4-BE49-F238E27FC236}">
                <a16:creationId xmlns:a16="http://schemas.microsoft.com/office/drawing/2014/main" id="{7B71397D-3B74-3A43-83DE-91EF940E0557}"/>
              </a:ext>
            </a:extLst>
          </p:cNvPr>
          <p:cNvSpPr/>
          <p:nvPr/>
        </p:nvSpPr>
        <p:spPr>
          <a:xfrm>
            <a:off x="739262" y="1270994"/>
            <a:ext cx="2819090" cy="3108543"/>
          </a:xfrm>
          <a:prstGeom prst="rect">
            <a:avLst/>
          </a:prstGeom>
        </p:spPr>
        <p:txBody>
          <a:bodyPr wrap="square">
            <a:spAutoFit/>
          </a:bodyPr>
          <a:lstStyle/>
          <a:p>
            <a:r>
              <a:rPr lang="en-US" sz="2800" dirty="0">
                <a:solidFill>
                  <a:srgbClr val="00B050"/>
                </a:solidFill>
                <a:latin typeface="Gill Sans" panose="020B0502020104020203" pitchFamily="34" charset="-79"/>
                <a:cs typeface="Gill Sans" panose="020B0502020104020203" pitchFamily="34" charset="-79"/>
              </a:rPr>
              <a:t>19 Holocene turbidites in the north</a:t>
            </a:r>
          </a:p>
          <a:p>
            <a:endParaRPr lang="en-US" sz="2800" dirty="0">
              <a:solidFill>
                <a:srgbClr val="00B050"/>
              </a:solidFill>
              <a:latin typeface="Gill Sans" panose="020B0502020104020203" pitchFamily="34" charset="-79"/>
              <a:cs typeface="Gill Sans" panose="020B0502020104020203" pitchFamily="34" charset="-79"/>
            </a:endParaRPr>
          </a:p>
          <a:p>
            <a:r>
              <a:rPr lang="en-US" sz="2800" dirty="0">
                <a:solidFill>
                  <a:srgbClr val="00B050"/>
                </a:solidFill>
                <a:latin typeface="Gill Sans" panose="020B0502020104020203" pitchFamily="34" charset="-79"/>
                <a:cs typeface="Gill Sans" panose="020B0502020104020203" pitchFamily="34" charset="-79"/>
              </a:rPr>
              <a:t>&gt;40 Holocene turbidites in the south</a:t>
            </a:r>
            <a:endParaRPr lang="en-US" dirty="0">
              <a:solidFill>
                <a:srgbClr val="00B050"/>
              </a:solidFill>
            </a:endParaRPr>
          </a:p>
        </p:txBody>
      </p:sp>
    </p:spTree>
    <p:extLst>
      <p:ext uri="{BB962C8B-B14F-4D97-AF65-F5344CB8AC3E}">
        <p14:creationId xmlns:p14="http://schemas.microsoft.com/office/powerpoint/2010/main" val="167874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1D4CA-04A3-0242-BC77-B069B737D585}"/>
              </a:ext>
            </a:extLst>
          </p:cNvPr>
          <p:cNvPicPr>
            <a:picLocks noChangeAspect="1"/>
          </p:cNvPicPr>
          <p:nvPr/>
        </p:nvPicPr>
        <p:blipFill>
          <a:blip r:embed="rId3"/>
          <a:stretch>
            <a:fillRect/>
          </a:stretch>
        </p:blipFill>
        <p:spPr>
          <a:xfrm>
            <a:off x="8204200" y="-349677"/>
            <a:ext cx="4991100" cy="7686827"/>
          </a:xfrm>
          <a:prstGeom prst="rect">
            <a:avLst/>
          </a:prstGeom>
        </p:spPr>
      </p:pic>
      <p:sp>
        <p:nvSpPr>
          <p:cNvPr id="9" name="5 April 2012">
            <a:extLst>
              <a:ext uri="{FF2B5EF4-FFF2-40B4-BE49-F238E27FC236}">
                <a16:creationId xmlns:a16="http://schemas.microsoft.com/office/drawing/2014/main" id="{81F3B52A-C16F-284F-83AD-A2E7C0055288}"/>
              </a:ext>
            </a:extLst>
          </p:cNvPr>
          <p:cNvSpPr/>
          <p:nvPr/>
        </p:nvSpPr>
        <p:spPr>
          <a:xfrm>
            <a:off x="5443578" y="6565900"/>
            <a:ext cx="1304844"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5 November 2019</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GeoPRISMS Cascadia Primary Site Workshop">
            <a:extLst>
              <a:ext uri="{FF2B5EF4-FFF2-40B4-BE49-F238E27FC236}">
                <a16:creationId xmlns:a16="http://schemas.microsoft.com/office/drawing/2014/main" id="{3FF076E0-95F1-C740-B7DE-90C428731332}"/>
              </a:ext>
            </a:extLst>
          </p:cNvPr>
          <p:cNvSpPr/>
          <p:nvPr/>
        </p:nvSpPr>
        <p:spPr>
          <a:xfrm>
            <a:off x="106253" y="6565900"/>
            <a:ext cx="3452099" cy="261610"/>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t">
            <a:spAutoFit/>
          </a:bodyPr>
          <a:lstStyle>
            <a:lvl1pPr>
              <a:defRPr sz="1200">
                <a:solidFill>
                  <a:srgbClr val="929292"/>
                </a:solidFill>
                <a:uFill>
                  <a:solidFill>
                    <a:srgbClr val="929292"/>
                  </a:solidFill>
                </a:uFill>
                <a:latin typeface="Skia Regular"/>
                <a:ea typeface="Skia Regular"/>
                <a:cs typeface="Skia Regular"/>
                <a:sym typeface="Skia Regular"/>
              </a:defRPr>
            </a:lvl1pPr>
          </a:lstStyle>
          <a:p>
            <a:r>
              <a:rPr lang="en-US"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Pacific Northwest Earthquake Science Workshop</a:t>
            </a:r>
            <a:endParaRPr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Paleoseismic History of Cascadia">
            <a:extLst>
              <a:ext uri="{FF2B5EF4-FFF2-40B4-BE49-F238E27FC236}">
                <a16:creationId xmlns:a16="http://schemas.microsoft.com/office/drawing/2014/main" id="{A31BC49C-A2D6-A946-ADC0-662B5D3DF748}"/>
              </a:ext>
            </a:extLst>
          </p:cNvPr>
          <p:cNvSpPr txBox="1">
            <a:spLocks/>
          </p:cNvSpPr>
          <p:nvPr/>
        </p:nvSpPr>
        <p:spPr>
          <a:xfrm>
            <a:off x="400833" y="0"/>
            <a:ext cx="11661732" cy="142192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500" kern="1200">
                <a:solidFill>
                  <a:srgbClr val="FBE6B4"/>
                </a:solidFill>
                <a:uFill>
                  <a:solidFill>
                    <a:srgbClr val="FBE6B4"/>
                  </a:solidFill>
                </a:uFill>
                <a:latin typeface="Skia Regular"/>
                <a:ea typeface="Skia Regular"/>
                <a:cs typeface="Skia Regular"/>
                <a:sym typeface="Skia Regular"/>
              </a:defRPr>
            </a:lvl1pPr>
          </a:lstStyle>
          <a:p>
            <a:pPr algn="l">
              <a:defRPr>
                <a:solidFill>
                  <a:srgbClr val="FFFFFF"/>
                </a:solidFill>
                <a:uFill>
                  <a:solidFill>
                    <a:srgbClr val="FFFFFF"/>
                  </a:solidFill>
                </a:uFill>
              </a:defRPr>
            </a:pPr>
            <a:r>
              <a:rPr lang="en-US" sz="4800" dirty="0">
                <a:solidFill>
                  <a:srgbClr val="7030A0"/>
                </a:solidFill>
                <a:latin typeface="Gill Sans" panose="020B0502020104020203" pitchFamily="34" charset="-79"/>
                <a:ea typeface="Helvetica Neue" panose="02000503000000020004" pitchFamily="2" charset="0"/>
                <a:cs typeface="Gill Sans" panose="020B0502020104020203" pitchFamily="34" charset="-79"/>
              </a:rPr>
              <a:t>Turbidite recurrence varies</a:t>
            </a:r>
          </a:p>
        </p:txBody>
      </p:sp>
      <p:sp>
        <p:nvSpPr>
          <p:cNvPr id="25" name="Circle">
            <a:extLst>
              <a:ext uri="{FF2B5EF4-FFF2-40B4-BE49-F238E27FC236}">
                <a16:creationId xmlns:a16="http://schemas.microsoft.com/office/drawing/2014/main" id="{EC7B3A52-BA8E-9D4A-9C21-B6961C100246}"/>
              </a:ext>
            </a:extLst>
          </p:cNvPr>
          <p:cNvSpPr/>
          <p:nvPr/>
        </p:nvSpPr>
        <p:spPr>
          <a:xfrm>
            <a:off x="9591368" y="1839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6" name="Circle">
            <a:extLst>
              <a:ext uri="{FF2B5EF4-FFF2-40B4-BE49-F238E27FC236}">
                <a16:creationId xmlns:a16="http://schemas.microsoft.com/office/drawing/2014/main" id="{046E308A-5010-6E49-B1C8-9DF6CE27768C}"/>
              </a:ext>
            </a:extLst>
          </p:cNvPr>
          <p:cNvSpPr/>
          <p:nvPr/>
        </p:nvSpPr>
        <p:spPr>
          <a:xfrm>
            <a:off x="9883468" y="26145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7" name="Circle">
            <a:extLst>
              <a:ext uri="{FF2B5EF4-FFF2-40B4-BE49-F238E27FC236}">
                <a16:creationId xmlns:a16="http://schemas.microsoft.com/office/drawing/2014/main" id="{C64DA552-CE64-894D-BFEA-A59CD92AA9A8}"/>
              </a:ext>
            </a:extLst>
          </p:cNvPr>
          <p:cNvSpPr/>
          <p:nvPr/>
        </p:nvSpPr>
        <p:spPr>
          <a:xfrm>
            <a:off x="10061268" y="32368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28" name="Circle">
            <a:extLst>
              <a:ext uri="{FF2B5EF4-FFF2-40B4-BE49-F238E27FC236}">
                <a16:creationId xmlns:a16="http://schemas.microsoft.com/office/drawing/2014/main" id="{9798DE6B-3642-0F43-9E91-1BB39A7D9F57}"/>
              </a:ext>
            </a:extLst>
          </p:cNvPr>
          <p:cNvSpPr/>
          <p:nvPr/>
        </p:nvSpPr>
        <p:spPr>
          <a:xfrm>
            <a:off x="10264468" y="39099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30" name="Barkley">
            <a:extLst>
              <a:ext uri="{FF2B5EF4-FFF2-40B4-BE49-F238E27FC236}">
                <a16:creationId xmlns:a16="http://schemas.microsoft.com/office/drawing/2014/main" id="{B1D86DC5-7447-504A-8095-3FF2199334E4}"/>
              </a:ext>
            </a:extLst>
          </p:cNvPr>
          <p:cNvSpPr/>
          <p:nvPr/>
        </p:nvSpPr>
        <p:spPr>
          <a:xfrm>
            <a:off x="8829368" y="1763617"/>
            <a:ext cx="769441"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Barkley</a:t>
            </a:r>
          </a:p>
        </p:txBody>
      </p:sp>
      <p:sp>
        <p:nvSpPr>
          <p:cNvPr id="31" name="Juan…">
            <a:extLst>
              <a:ext uri="{FF2B5EF4-FFF2-40B4-BE49-F238E27FC236}">
                <a16:creationId xmlns:a16="http://schemas.microsoft.com/office/drawing/2014/main" id="{EC9F5160-3A48-E446-A17C-65F95FCBD13A}"/>
              </a:ext>
            </a:extLst>
          </p:cNvPr>
          <p:cNvSpPr/>
          <p:nvPr/>
        </p:nvSpPr>
        <p:spPr>
          <a:xfrm>
            <a:off x="9073573" y="2246217"/>
            <a:ext cx="791883"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Juan</a:t>
            </a:r>
          </a:p>
          <a:p>
            <a:pPr algn="ctr" defTabSz="914400" hangingPunct="0">
              <a:buClr>
                <a:srgbClr val="FFFFFF"/>
              </a:buClr>
              <a:buFont typeface="Arial"/>
              <a:buNone/>
              <a:defRPr>
                <a:latin typeface="Gill Sans"/>
                <a:ea typeface="Gill Sans"/>
                <a:cs typeface="Gill Sans"/>
                <a:sym typeface="Gill Sans"/>
              </a:defRPr>
            </a:pPr>
            <a:r>
              <a:rPr kern="0">
                <a:solidFill>
                  <a:schemeClr val="tx1">
                    <a:lumMod val="65000"/>
                    <a:lumOff val="35000"/>
                  </a:schemeClr>
                </a:solidFill>
                <a:uFill>
                  <a:solidFill>
                    <a:srgbClr val="FFFFFF"/>
                  </a:solidFill>
                </a:uFill>
                <a:latin typeface="Gill Sans"/>
                <a:ea typeface="Gill Sans"/>
                <a:cs typeface="Gill Sans"/>
                <a:sym typeface="Gill Sans"/>
              </a:rPr>
              <a:t>de Fuca</a:t>
            </a:r>
          </a:p>
        </p:txBody>
      </p:sp>
      <p:sp>
        <p:nvSpPr>
          <p:cNvPr id="32" name="Astoria">
            <a:extLst>
              <a:ext uri="{FF2B5EF4-FFF2-40B4-BE49-F238E27FC236}">
                <a16:creationId xmlns:a16="http://schemas.microsoft.com/office/drawing/2014/main" id="{F12F2AF0-1205-B743-A4F7-25474CDA3E01}"/>
              </a:ext>
            </a:extLst>
          </p:cNvPr>
          <p:cNvSpPr/>
          <p:nvPr/>
        </p:nvSpPr>
        <p:spPr>
          <a:xfrm>
            <a:off x="9264548" y="3160617"/>
            <a:ext cx="76302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a:ln>
                  <a:noFill/>
                </a:ln>
                <a:solidFill>
                  <a:schemeClr val="tx1">
                    <a:lumMod val="65000"/>
                    <a:lumOff val="35000"/>
                  </a:schemeClr>
                </a:solidFill>
                <a:effectLst/>
                <a:uLnTx/>
                <a:uFill>
                  <a:solidFill>
                    <a:srgbClr val="FFFFFF"/>
                  </a:solidFill>
                </a:uFill>
                <a:latin typeface="Gill Sans"/>
                <a:cs typeface="Gill Sans"/>
                <a:sym typeface="Gill Sans"/>
              </a:rPr>
              <a:t>Astoria</a:t>
            </a:r>
          </a:p>
        </p:txBody>
      </p:sp>
      <p:sp>
        <p:nvSpPr>
          <p:cNvPr id="34" name="Rogue">
            <a:extLst>
              <a:ext uri="{FF2B5EF4-FFF2-40B4-BE49-F238E27FC236}">
                <a16:creationId xmlns:a16="http://schemas.microsoft.com/office/drawing/2014/main" id="{FA128F01-7730-F842-9295-9D1AD248F281}"/>
              </a:ext>
            </a:extLst>
          </p:cNvPr>
          <p:cNvSpPr/>
          <p:nvPr/>
        </p:nvSpPr>
        <p:spPr>
          <a:xfrm>
            <a:off x="9442776" y="5172541"/>
            <a:ext cx="66684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ctr">
              <a:defRPr>
                <a:latin typeface="Gill Sans"/>
                <a:ea typeface="Gill Sans"/>
                <a:cs typeface="Gill Sans"/>
                <a:sym typeface="Gill Sans"/>
              </a:defRPr>
            </a:lvl1pPr>
          </a:lstStyle>
          <a:p>
            <a:pPr marL="0" marR="0" lvl="0" indent="0" algn="ctr" defTabSz="914400" eaLnBrk="1" fontAlgn="auto" latinLnBrk="0" hangingPunct="0">
              <a:lnSpc>
                <a:spcPct val="100000"/>
              </a:lnSpc>
              <a:spcBef>
                <a:spcPts val="0"/>
              </a:spcBef>
              <a:spcAft>
                <a:spcPts val="0"/>
              </a:spcAft>
              <a:buClr>
                <a:srgbClr val="FFFFFF"/>
              </a:buClr>
              <a:buSzTx/>
              <a:buFont typeface="Arial"/>
              <a:buNone/>
              <a:tabLst/>
              <a:defRPr/>
            </a:pPr>
            <a:r>
              <a:rPr kumimoji="0" sz="1800" b="0" i="0" u="none" strike="noStrike" kern="0" cap="none" spc="0" normalizeH="0" baseline="0" noProof="0" dirty="0">
                <a:ln>
                  <a:noFill/>
                </a:ln>
                <a:solidFill>
                  <a:schemeClr val="tx1">
                    <a:lumMod val="65000"/>
                    <a:lumOff val="35000"/>
                  </a:schemeClr>
                </a:solidFill>
                <a:effectLst/>
                <a:uLnTx/>
                <a:uFill>
                  <a:solidFill>
                    <a:srgbClr val="FFFFFF"/>
                  </a:solidFill>
                </a:uFill>
                <a:latin typeface="Gill Sans"/>
                <a:cs typeface="Gill Sans"/>
                <a:sym typeface="Gill Sans"/>
              </a:rPr>
              <a:t>Rogue</a:t>
            </a:r>
          </a:p>
        </p:txBody>
      </p:sp>
      <p:sp>
        <p:nvSpPr>
          <p:cNvPr id="35" name="Line">
            <a:extLst>
              <a:ext uri="{FF2B5EF4-FFF2-40B4-BE49-F238E27FC236}">
                <a16:creationId xmlns:a16="http://schemas.microsoft.com/office/drawing/2014/main" id="{432E5FEF-40C1-7E4C-9F2B-3CAA05CA1E5C}"/>
              </a:ext>
            </a:extLst>
          </p:cNvPr>
          <p:cNvSpPr/>
          <p:nvPr/>
        </p:nvSpPr>
        <p:spPr>
          <a:xfrm>
            <a:off x="8626169" y="1338607"/>
            <a:ext cx="0" cy="5227294"/>
          </a:xfrm>
          <a:prstGeom prst="line">
            <a:avLst/>
          </a:prstGeom>
          <a:ln w="38100">
            <a:solidFill>
              <a:schemeClr val="accent4"/>
            </a:solidFill>
            <a:miter lim="400000"/>
            <a:headEnd type="stealth"/>
            <a:tailEnd type="stealth"/>
          </a:ln>
        </p:spPr>
        <p:txBody>
          <a:bodyPr lIns="0" tIns="0" rIns="0" bIns="0"/>
          <a:lstStyle/>
          <a:p>
            <a:pPr hangingPunct="0">
              <a:defRPr sz="1200">
                <a:solidFill>
                  <a:srgbClr val="000000"/>
                </a:solidFill>
                <a:uFillTx/>
                <a:latin typeface="Helvetica"/>
                <a:ea typeface="Helvetica"/>
                <a:cs typeface="Helvetica"/>
                <a:sym typeface="Helvetica"/>
              </a:defRPr>
            </a:pPr>
            <a:endParaRPr sz="1200" kern="0">
              <a:solidFill>
                <a:schemeClr val="tx1">
                  <a:lumMod val="65000"/>
                  <a:lumOff val="35000"/>
                </a:schemeClr>
              </a:solidFill>
              <a:latin typeface="Helvetica"/>
              <a:ea typeface="Helvetica"/>
              <a:cs typeface="Helvetica"/>
              <a:sym typeface="Helvetica"/>
            </a:endParaRPr>
          </a:p>
        </p:txBody>
      </p:sp>
      <p:sp>
        <p:nvSpPr>
          <p:cNvPr id="37" name="Circle">
            <a:extLst>
              <a:ext uri="{FF2B5EF4-FFF2-40B4-BE49-F238E27FC236}">
                <a16:creationId xmlns:a16="http://schemas.microsoft.com/office/drawing/2014/main" id="{86402779-6A83-7648-8ABE-5BAF89F3494E}"/>
              </a:ext>
            </a:extLst>
          </p:cNvPr>
          <p:cNvSpPr/>
          <p:nvPr/>
        </p:nvSpPr>
        <p:spPr>
          <a:xfrm>
            <a:off x="10133795" y="525611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a:defRPr sz="4000">
                <a:effectLst>
                  <a:outerShdw blurRad="38100" dist="12700" dir="5400000" rotWithShape="0">
                    <a:srgbClr val="000000">
                      <a:alpha val="50000"/>
                    </a:srgbClr>
                  </a:outerShdw>
                </a:effectLst>
                <a:uFillTx/>
              </a:defRPr>
            </a:pPr>
            <a:endParaRPr/>
          </a:p>
        </p:txBody>
      </p:sp>
      <p:sp>
        <p:nvSpPr>
          <p:cNvPr id="2" name="TextBox 1">
            <a:extLst>
              <a:ext uri="{FF2B5EF4-FFF2-40B4-BE49-F238E27FC236}">
                <a16:creationId xmlns:a16="http://schemas.microsoft.com/office/drawing/2014/main" id="{12FD4716-F4C1-E44C-A936-0F5BA23473DE}"/>
              </a:ext>
            </a:extLst>
          </p:cNvPr>
          <p:cNvSpPr txBox="1"/>
          <p:nvPr/>
        </p:nvSpPr>
        <p:spPr>
          <a:xfrm>
            <a:off x="10597829" y="6207585"/>
            <a:ext cx="325730" cy="369332"/>
          </a:xfrm>
          <a:prstGeom prst="rect">
            <a:avLst/>
          </a:prstGeom>
          <a:noFill/>
        </p:spPr>
        <p:txBody>
          <a:bodyPr wrap="none" rtlCol="0">
            <a:spAutoFit/>
          </a:bodyPr>
          <a:lstStyle/>
          <a:p>
            <a:r>
              <a:rPr lang="en-US" b="1" dirty="0">
                <a:solidFill>
                  <a:schemeClr val="bg1"/>
                </a:solidFill>
                <a:latin typeface="Helvetica" pitchFamily="2" charset="0"/>
              </a:rPr>
              <a:t>?</a:t>
            </a:r>
          </a:p>
        </p:txBody>
      </p:sp>
      <p:cxnSp>
        <p:nvCxnSpPr>
          <p:cNvPr id="5" name="Straight Connector 4">
            <a:extLst>
              <a:ext uri="{FF2B5EF4-FFF2-40B4-BE49-F238E27FC236}">
                <a16:creationId xmlns:a16="http://schemas.microsoft.com/office/drawing/2014/main" id="{23488AFE-EEE9-0443-A2EC-4BFD122C920A}"/>
              </a:ext>
            </a:extLst>
          </p:cNvPr>
          <p:cNvCxnSpPr>
            <a:cxnSpLocks/>
          </p:cNvCxnSpPr>
          <p:nvPr/>
        </p:nvCxnSpPr>
        <p:spPr>
          <a:xfrm>
            <a:off x="10673245" y="220951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EE650CA-2A35-CB4B-9247-742F77E0689A}"/>
              </a:ext>
            </a:extLst>
          </p:cNvPr>
          <p:cNvCxnSpPr>
            <a:cxnSpLocks/>
          </p:cNvCxnSpPr>
          <p:nvPr/>
        </p:nvCxnSpPr>
        <p:spPr>
          <a:xfrm>
            <a:off x="10673245" y="3029642"/>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57FB61A-347F-2C41-AAD8-708B446C6477}"/>
              </a:ext>
            </a:extLst>
          </p:cNvPr>
          <p:cNvCxnSpPr>
            <a:cxnSpLocks/>
          </p:cNvCxnSpPr>
          <p:nvPr/>
        </p:nvCxnSpPr>
        <p:spPr>
          <a:xfrm>
            <a:off x="10673245" y="4139234"/>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5762CA-166F-B549-BB9E-E8B7C7826C90}"/>
              </a:ext>
            </a:extLst>
          </p:cNvPr>
          <p:cNvCxnSpPr>
            <a:cxnSpLocks/>
          </p:cNvCxnSpPr>
          <p:nvPr/>
        </p:nvCxnSpPr>
        <p:spPr>
          <a:xfrm>
            <a:off x="10673245" y="5072950"/>
            <a:ext cx="784910" cy="0"/>
          </a:xfrm>
          <a:prstGeom prst="line">
            <a:avLst/>
          </a:prstGeom>
          <a:ln w="285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Barkley">
            <a:extLst>
              <a:ext uri="{FF2B5EF4-FFF2-40B4-BE49-F238E27FC236}">
                <a16:creationId xmlns:a16="http://schemas.microsoft.com/office/drawing/2014/main" id="{F2C32AB2-0739-004E-9365-0D4342D9C364}"/>
              </a:ext>
            </a:extLst>
          </p:cNvPr>
          <p:cNvSpPr/>
          <p:nvPr/>
        </p:nvSpPr>
        <p:spPr>
          <a:xfrm>
            <a:off x="10855391" y="3108323"/>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NB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2" name="Barkley">
            <a:extLst>
              <a:ext uri="{FF2B5EF4-FFF2-40B4-BE49-F238E27FC236}">
                <a16:creationId xmlns:a16="http://schemas.microsoft.com/office/drawing/2014/main" id="{F39FB7F3-26DE-4E40-AE94-C600E8B39103}"/>
              </a:ext>
            </a:extLst>
          </p:cNvPr>
          <p:cNvSpPr/>
          <p:nvPr/>
        </p:nvSpPr>
        <p:spPr>
          <a:xfrm>
            <a:off x="10855391" y="4148229"/>
            <a:ext cx="38632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HB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3" name="Barkley">
            <a:extLst>
              <a:ext uri="{FF2B5EF4-FFF2-40B4-BE49-F238E27FC236}">
                <a16:creationId xmlns:a16="http://schemas.microsoft.com/office/drawing/2014/main" id="{64356B4C-A6B6-174B-8380-E9C65CA19D75}"/>
              </a:ext>
            </a:extLst>
          </p:cNvPr>
          <p:cNvSpPr/>
          <p:nvPr/>
        </p:nvSpPr>
        <p:spPr>
          <a:xfrm>
            <a:off x="10747815" y="5107453"/>
            <a:ext cx="370294"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rPr>
              <a:t>CB</a:t>
            </a:r>
            <a:endParaRPr kumimoji="0" sz="1800" b="0" i="0" u="none" strike="noStrike" kern="0" cap="none" spc="0" normalizeH="0" baseline="0" noProof="0" dirty="0">
              <a:ln>
                <a:noFill/>
              </a:ln>
              <a:solidFill>
                <a:schemeClr val="bg1"/>
              </a:solidFill>
              <a:effectLst/>
              <a:uLnTx/>
              <a:uFill>
                <a:solidFill>
                  <a:srgbClr val="FFFFFF"/>
                </a:solidFill>
              </a:uFill>
              <a:latin typeface="Gill Sans"/>
              <a:cs typeface="Gill Sans"/>
              <a:sym typeface="Gill Sans"/>
            </a:endParaRPr>
          </a:p>
        </p:txBody>
      </p:sp>
      <p:sp>
        <p:nvSpPr>
          <p:cNvPr id="44" name="Circle">
            <a:extLst>
              <a:ext uri="{FF2B5EF4-FFF2-40B4-BE49-F238E27FC236}">
                <a16:creationId xmlns:a16="http://schemas.microsoft.com/office/drawing/2014/main" id="{598E8FA2-4973-9044-A275-DDE675B66F89}"/>
              </a:ext>
            </a:extLst>
          </p:cNvPr>
          <p:cNvSpPr/>
          <p:nvPr/>
        </p:nvSpPr>
        <p:spPr>
          <a:xfrm>
            <a:off x="9734804" y="189360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5" name="Circle">
            <a:extLst>
              <a:ext uri="{FF2B5EF4-FFF2-40B4-BE49-F238E27FC236}">
                <a16:creationId xmlns:a16="http://schemas.microsoft.com/office/drawing/2014/main" id="{25315B89-0D44-C443-86A9-1F487E11309E}"/>
              </a:ext>
            </a:extLst>
          </p:cNvPr>
          <p:cNvSpPr/>
          <p:nvPr/>
        </p:nvSpPr>
        <p:spPr>
          <a:xfrm>
            <a:off x="9851346" y="198325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6" name="Circle">
            <a:extLst>
              <a:ext uri="{FF2B5EF4-FFF2-40B4-BE49-F238E27FC236}">
                <a16:creationId xmlns:a16="http://schemas.microsoft.com/office/drawing/2014/main" id="{40A5D59B-ED6C-7745-8C86-1F3D037C61EF}"/>
              </a:ext>
            </a:extLst>
          </p:cNvPr>
          <p:cNvSpPr/>
          <p:nvPr/>
        </p:nvSpPr>
        <p:spPr>
          <a:xfrm>
            <a:off x="9734804"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7" name="Circle">
            <a:extLst>
              <a:ext uri="{FF2B5EF4-FFF2-40B4-BE49-F238E27FC236}">
                <a16:creationId xmlns:a16="http://schemas.microsoft.com/office/drawing/2014/main" id="{E3667E81-38E9-C145-9EAC-9D7BA067C110}"/>
              </a:ext>
            </a:extLst>
          </p:cNvPr>
          <p:cNvSpPr/>
          <p:nvPr/>
        </p:nvSpPr>
        <p:spPr>
          <a:xfrm>
            <a:off x="9896169" y="205497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8" name="Circle">
            <a:extLst>
              <a:ext uri="{FF2B5EF4-FFF2-40B4-BE49-F238E27FC236}">
                <a16:creationId xmlns:a16="http://schemas.microsoft.com/office/drawing/2014/main" id="{A708BD81-53AE-B545-931E-96B5B4EE8D9E}"/>
              </a:ext>
            </a:extLst>
          </p:cNvPr>
          <p:cNvSpPr/>
          <p:nvPr/>
        </p:nvSpPr>
        <p:spPr>
          <a:xfrm>
            <a:off x="9851346" y="2261158"/>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49" name="Circle">
            <a:extLst>
              <a:ext uri="{FF2B5EF4-FFF2-40B4-BE49-F238E27FC236}">
                <a16:creationId xmlns:a16="http://schemas.microsoft.com/office/drawing/2014/main" id="{4B5603DB-2E5E-6B4F-83CC-8CAB15DB0277}"/>
              </a:ext>
            </a:extLst>
          </p:cNvPr>
          <p:cNvSpPr/>
          <p:nvPr/>
        </p:nvSpPr>
        <p:spPr>
          <a:xfrm>
            <a:off x="9958922" y="22701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0" name="Circle">
            <a:extLst>
              <a:ext uri="{FF2B5EF4-FFF2-40B4-BE49-F238E27FC236}">
                <a16:creationId xmlns:a16="http://schemas.microsoft.com/office/drawing/2014/main" id="{B3A95160-6F3E-5841-92F2-B9C169B17812}"/>
              </a:ext>
            </a:extLst>
          </p:cNvPr>
          <p:cNvSpPr/>
          <p:nvPr/>
        </p:nvSpPr>
        <p:spPr>
          <a:xfrm>
            <a:off x="9940993"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1" name="Circle">
            <a:extLst>
              <a:ext uri="{FF2B5EF4-FFF2-40B4-BE49-F238E27FC236}">
                <a16:creationId xmlns:a16="http://schemas.microsoft.com/office/drawing/2014/main" id="{BE466707-C43A-2F49-BD67-389367BD4A1E}"/>
              </a:ext>
            </a:extLst>
          </p:cNvPr>
          <p:cNvSpPr/>
          <p:nvPr/>
        </p:nvSpPr>
        <p:spPr>
          <a:xfrm>
            <a:off x="9878240" y="249424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2" name="Circle">
            <a:extLst>
              <a:ext uri="{FF2B5EF4-FFF2-40B4-BE49-F238E27FC236}">
                <a16:creationId xmlns:a16="http://schemas.microsoft.com/office/drawing/2014/main" id="{9414E75C-6CF0-D54D-ACE6-6A7AEFA9468C}"/>
              </a:ext>
            </a:extLst>
          </p:cNvPr>
          <p:cNvSpPr/>
          <p:nvPr/>
        </p:nvSpPr>
        <p:spPr>
          <a:xfrm>
            <a:off x="10030640"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3" name="Circle">
            <a:extLst>
              <a:ext uri="{FF2B5EF4-FFF2-40B4-BE49-F238E27FC236}">
                <a16:creationId xmlns:a16="http://schemas.microsoft.com/office/drawing/2014/main" id="{D2951AE1-6D38-4741-AB34-491D61715C5E}"/>
              </a:ext>
            </a:extLst>
          </p:cNvPr>
          <p:cNvSpPr/>
          <p:nvPr/>
        </p:nvSpPr>
        <p:spPr>
          <a:xfrm>
            <a:off x="10084428" y="24225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4" name="Circle">
            <a:extLst>
              <a:ext uri="{FF2B5EF4-FFF2-40B4-BE49-F238E27FC236}">
                <a16:creationId xmlns:a16="http://schemas.microsoft.com/office/drawing/2014/main" id="{55E208CD-BE27-E840-9BB0-8D0A9C31821F}"/>
              </a:ext>
            </a:extLst>
          </p:cNvPr>
          <p:cNvSpPr/>
          <p:nvPr/>
        </p:nvSpPr>
        <p:spPr>
          <a:xfrm>
            <a:off x="10174075" y="240459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5" name="Circle">
            <a:extLst>
              <a:ext uri="{FF2B5EF4-FFF2-40B4-BE49-F238E27FC236}">
                <a16:creationId xmlns:a16="http://schemas.microsoft.com/office/drawing/2014/main" id="{21290774-204F-5149-8EB8-996EEE5574C7}"/>
              </a:ext>
            </a:extLst>
          </p:cNvPr>
          <p:cNvSpPr/>
          <p:nvPr/>
        </p:nvSpPr>
        <p:spPr>
          <a:xfrm>
            <a:off x="10129252" y="25121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6" name="Circle">
            <a:extLst>
              <a:ext uri="{FF2B5EF4-FFF2-40B4-BE49-F238E27FC236}">
                <a16:creationId xmlns:a16="http://schemas.microsoft.com/office/drawing/2014/main" id="{191A00AC-6A8C-9C45-B408-C6018C635B64}"/>
              </a:ext>
            </a:extLst>
          </p:cNvPr>
          <p:cNvSpPr/>
          <p:nvPr/>
        </p:nvSpPr>
        <p:spPr>
          <a:xfrm>
            <a:off x="9976852" y="2664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7" name="Circle">
            <a:extLst>
              <a:ext uri="{FF2B5EF4-FFF2-40B4-BE49-F238E27FC236}">
                <a16:creationId xmlns:a16="http://schemas.microsoft.com/office/drawing/2014/main" id="{934BA308-A80B-3446-A2EA-2F6C4F16D1D3}"/>
              </a:ext>
            </a:extLst>
          </p:cNvPr>
          <p:cNvSpPr/>
          <p:nvPr/>
        </p:nvSpPr>
        <p:spPr>
          <a:xfrm>
            <a:off x="10209935" y="278111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8" name="Circle">
            <a:extLst>
              <a:ext uri="{FF2B5EF4-FFF2-40B4-BE49-F238E27FC236}">
                <a16:creationId xmlns:a16="http://schemas.microsoft.com/office/drawing/2014/main" id="{4154D172-8270-FC46-A325-703FCF534736}"/>
              </a:ext>
            </a:extLst>
          </p:cNvPr>
          <p:cNvSpPr/>
          <p:nvPr/>
        </p:nvSpPr>
        <p:spPr>
          <a:xfrm>
            <a:off x="10335441" y="289765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59" name="Circle">
            <a:extLst>
              <a:ext uri="{FF2B5EF4-FFF2-40B4-BE49-F238E27FC236}">
                <a16:creationId xmlns:a16="http://schemas.microsoft.com/office/drawing/2014/main" id="{C1225837-B2AA-8142-B03B-BA8DA9377086}"/>
              </a:ext>
            </a:extLst>
          </p:cNvPr>
          <p:cNvSpPr/>
          <p:nvPr/>
        </p:nvSpPr>
        <p:spPr>
          <a:xfrm>
            <a:off x="10192005" y="2888687"/>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0" name="Circle">
            <a:extLst>
              <a:ext uri="{FF2B5EF4-FFF2-40B4-BE49-F238E27FC236}">
                <a16:creationId xmlns:a16="http://schemas.microsoft.com/office/drawing/2014/main" id="{75AFC6E9-5BE9-1144-AED3-B75BDE49BE28}"/>
              </a:ext>
            </a:extLst>
          </p:cNvPr>
          <p:cNvSpPr/>
          <p:nvPr/>
        </p:nvSpPr>
        <p:spPr>
          <a:xfrm>
            <a:off x="1012028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1" name="Circle">
            <a:extLst>
              <a:ext uri="{FF2B5EF4-FFF2-40B4-BE49-F238E27FC236}">
                <a16:creationId xmlns:a16="http://schemas.microsoft.com/office/drawing/2014/main" id="{3C9D3FBE-A5EC-7043-9E6D-A9F0E144A3CC}"/>
              </a:ext>
            </a:extLst>
          </p:cNvPr>
          <p:cNvSpPr/>
          <p:nvPr/>
        </p:nvSpPr>
        <p:spPr>
          <a:xfrm>
            <a:off x="9949958" y="298729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2" name="Circle">
            <a:extLst>
              <a:ext uri="{FF2B5EF4-FFF2-40B4-BE49-F238E27FC236}">
                <a16:creationId xmlns:a16="http://schemas.microsoft.com/office/drawing/2014/main" id="{31AB6EB2-C70B-554A-A2E8-8BC32CEA5B6E}"/>
              </a:ext>
            </a:extLst>
          </p:cNvPr>
          <p:cNvSpPr/>
          <p:nvPr/>
        </p:nvSpPr>
        <p:spPr>
          <a:xfrm>
            <a:off x="10263723" y="3076946"/>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3" name="Circle">
            <a:extLst>
              <a:ext uri="{FF2B5EF4-FFF2-40B4-BE49-F238E27FC236}">
                <a16:creationId xmlns:a16="http://schemas.microsoft.com/office/drawing/2014/main" id="{91C9256B-74C0-8646-9404-0D1D0AF1DEC8}"/>
              </a:ext>
            </a:extLst>
          </p:cNvPr>
          <p:cNvSpPr/>
          <p:nvPr/>
        </p:nvSpPr>
        <p:spPr>
          <a:xfrm>
            <a:off x="10218899" y="335485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4" name="Circle">
            <a:extLst>
              <a:ext uri="{FF2B5EF4-FFF2-40B4-BE49-F238E27FC236}">
                <a16:creationId xmlns:a16="http://schemas.microsoft.com/office/drawing/2014/main" id="{C9FA4D28-09CD-D34E-8763-D821E1AADED1}"/>
              </a:ext>
            </a:extLst>
          </p:cNvPr>
          <p:cNvSpPr/>
          <p:nvPr/>
        </p:nvSpPr>
        <p:spPr>
          <a:xfrm>
            <a:off x="10200970" y="3426569"/>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5" name="Circle">
            <a:extLst>
              <a:ext uri="{FF2B5EF4-FFF2-40B4-BE49-F238E27FC236}">
                <a16:creationId xmlns:a16="http://schemas.microsoft.com/office/drawing/2014/main" id="{4BC6F654-D2A8-964B-BFAE-917D910A032B}"/>
              </a:ext>
            </a:extLst>
          </p:cNvPr>
          <p:cNvSpPr/>
          <p:nvPr/>
        </p:nvSpPr>
        <p:spPr>
          <a:xfrm>
            <a:off x="10183040" y="425132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6" name="Circle">
            <a:extLst>
              <a:ext uri="{FF2B5EF4-FFF2-40B4-BE49-F238E27FC236}">
                <a16:creationId xmlns:a16="http://schemas.microsoft.com/office/drawing/2014/main" id="{570EC764-B916-7144-A130-D52FB8398D47}"/>
              </a:ext>
            </a:extLst>
          </p:cNvPr>
          <p:cNvSpPr/>
          <p:nvPr/>
        </p:nvSpPr>
        <p:spPr>
          <a:xfrm>
            <a:off x="10048570" y="428718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7" name="Circle">
            <a:extLst>
              <a:ext uri="{FF2B5EF4-FFF2-40B4-BE49-F238E27FC236}">
                <a16:creationId xmlns:a16="http://schemas.microsoft.com/office/drawing/2014/main" id="{138A49CF-6467-254F-9B5F-BA0AD3C49481}"/>
              </a:ext>
            </a:extLst>
          </p:cNvPr>
          <p:cNvSpPr/>
          <p:nvPr/>
        </p:nvSpPr>
        <p:spPr>
          <a:xfrm>
            <a:off x="10254758" y="5497415"/>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8" name="Circle">
            <a:extLst>
              <a:ext uri="{FF2B5EF4-FFF2-40B4-BE49-F238E27FC236}">
                <a16:creationId xmlns:a16="http://schemas.microsoft.com/office/drawing/2014/main" id="{61FD0B59-070A-1244-B71C-CA244053469F}"/>
              </a:ext>
            </a:extLst>
          </p:cNvPr>
          <p:cNvSpPr/>
          <p:nvPr/>
        </p:nvSpPr>
        <p:spPr>
          <a:xfrm>
            <a:off x="10254758" y="5622920"/>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69" name="Circle">
            <a:extLst>
              <a:ext uri="{FF2B5EF4-FFF2-40B4-BE49-F238E27FC236}">
                <a16:creationId xmlns:a16="http://schemas.microsoft.com/office/drawing/2014/main" id="{A29634E3-F2A8-8B4C-8004-160CF8992DFF}"/>
              </a:ext>
            </a:extLst>
          </p:cNvPr>
          <p:cNvSpPr/>
          <p:nvPr/>
        </p:nvSpPr>
        <p:spPr>
          <a:xfrm>
            <a:off x="10281652" y="5739461"/>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0" name="Circle">
            <a:extLst>
              <a:ext uri="{FF2B5EF4-FFF2-40B4-BE49-F238E27FC236}">
                <a16:creationId xmlns:a16="http://schemas.microsoft.com/office/drawing/2014/main" id="{5BF2A014-6CC4-3D40-A85B-9D9E8A7A696C}"/>
              </a:ext>
            </a:extLst>
          </p:cNvPr>
          <p:cNvSpPr/>
          <p:nvPr/>
        </p:nvSpPr>
        <p:spPr>
          <a:xfrm>
            <a:off x="10326476" y="5990473"/>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1" name="Circle">
            <a:extLst>
              <a:ext uri="{FF2B5EF4-FFF2-40B4-BE49-F238E27FC236}">
                <a16:creationId xmlns:a16="http://schemas.microsoft.com/office/drawing/2014/main" id="{A443AECF-61FB-5543-9FBE-5FF8676D0007}"/>
              </a:ext>
            </a:extLst>
          </p:cNvPr>
          <p:cNvSpPr/>
          <p:nvPr/>
        </p:nvSpPr>
        <p:spPr>
          <a:xfrm>
            <a:off x="10227864" y="617873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2" name="Circle">
            <a:extLst>
              <a:ext uri="{FF2B5EF4-FFF2-40B4-BE49-F238E27FC236}">
                <a16:creationId xmlns:a16="http://schemas.microsoft.com/office/drawing/2014/main" id="{183B486F-1E6D-9548-AB8D-0F4E47E402A2}"/>
              </a:ext>
            </a:extLst>
          </p:cNvPr>
          <p:cNvSpPr/>
          <p:nvPr/>
        </p:nvSpPr>
        <p:spPr>
          <a:xfrm>
            <a:off x="10362335" y="6313202"/>
            <a:ext cx="177800" cy="177800"/>
          </a:xfrm>
          <a:prstGeom prst="ellipse">
            <a:avLst/>
          </a:prstGeom>
          <a:solidFill>
            <a:srgbClr val="FFC000"/>
          </a:solidFill>
          <a:ln w="12700">
            <a:solidFill>
              <a:schemeClr val="tx1">
                <a:lumMod val="65000"/>
                <a:lumOff val="35000"/>
              </a:schemeClr>
            </a:solidFill>
            <a:miter lim="400000"/>
          </a:ln>
        </p:spPr>
        <p:txBody>
          <a:bodyPr lIns="38100" tIns="38100" rIns="38100" bIns="38100" anchor="ctr"/>
          <a:lstStyle/>
          <a:p>
            <a:pPr algn="ctr" defTabSz="584200" hangingPunct="0">
              <a:buClr>
                <a:srgbClr val="FFFFFF"/>
              </a:buClr>
              <a:buFont typeface="Arial"/>
              <a:buNone/>
              <a:defRPr sz="4000">
                <a:effectLst>
                  <a:outerShdw blurRad="38100" dist="12700" dir="5400000" rotWithShape="0">
                    <a:srgbClr val="000000">
                      <a:alpha val="50000"/>
                    </a:srgbClr>
                  </a:outerShdw>
                </a:effectLst>
                <a:uFillTx/>
              </a:defRPr>
            </a:pPr>
            <a:endParaRPr sz="4000" kern="0">
              <a:solidFill>
                <a:schemeClr val="tx1">
                  <a:lumMod val="65000"/>
                  <a:lumOff val="35000"/>
                </a:schemeClr>
              </a:solidFill>
              <a:effectLst>
                <a:outerShdw blurRad="38100" dist="12700" dir="5400000" rotWithShape="0">
                  <a:srgbClr val="000000">
                    <a:alpha val="50000"/>
                  </a:srgbClr>
                </a:outerShdw>
              </a:effectLst>
              <a:latin typeface="Arial"/>
              <a:cs typeface="Arial"/>
              <a:sym typeface="Arial"/>
            </a:endParaRPr>
          </a:p>
        </p:txBody>
      </p:sp>
      <p:sp>
        <p:nvSpPr>
          <p:cNvPr id="73" name="Goldfinger and others, 2012">
            <a:extLst>
              <a:ext uri="{FF2B5EF4-FFF2-40B4-BE49-F238E27FC236}">
                <a16:creationId xmlns:a16="http://schemas.microsoft.com/office/drawing/2014/main" id="{DDBF723D-AB7E-254F-9ADF-AAA22AE8398A}"/>
              </a:ext>
            </a:extLst>
          </p:cNvPr>
          <p:cNvSpPr/>
          <p:nvPr/>
        </p:nvSpPr>
        <p:spPr>
          <a:xfrm>
            <a:off x="842698" y="4681121"/>
            <a:ext cx="2405146" cy="323165"/>
          </a:xfrm>
          <a:prstGeom prst="rect">
            <a:avLst/>
          </a:prstGeom>
          <a:ln w="12700"/>
          <a:extLst>
            <a:ext uri="{C572A759-6A51-4108-AA02-DFA0A04FC94B}">
              <ma14:wrappingTextBoxFlag xmlns="" xmlns:ma14="http://schemas.microsoft.com/office/mac/drawingml/2011/main" val="1"/>
            </a:ext>
          </a:extLst>
        </p:spPr>
        <p:txBody>
          <a:bodyPr wrap="none" lIns="38100" tIns="38100" rIns="38100" bIns="38100">
            <a:spAutoFit/>
          </a:bodyPr>
          <a:lstStyle>
            <a:lvl1pPr>
              <a:defRPr sz="1400">
                <a:latin typeface="Skia Regular"/>
                <a:ea typeface="Skia Regular"/>
                <a:cs typeface="Skia Regular"/>
                <a:sym typeface="Skia Regular"/>
              </a:defRPr>
            </a:lvl1pPr>
          </a:lstStyle>
          <a:p>
            <a:pPr>
              <a:defRPr sz="1800"/>
            </a:pPr>
            <a:r>
              <a:rPr sz="1600" dirty="0" err="1">
                <a:solidFill>
                  <a:schemeClr val="tx1">
                    <a:lumMod val="65000"/>
                    <a:lumOff val="35000"/>
                  </a:schemeClr>
                </a:solidFill>
                <a:latin typeface="Gill Sans" panose="020B0502020104020203" pitchFamily="34" charset="-79"/>
                <a:cs typeface="Gill Sans" panose="020B0502020104020203" pitchFamily="34" charset="-79"/>
              </a:rPr>
              <a:t>Goldfinger</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et al.</a:t>
            </a:r>
            <a:r>
              <a:rPr sz="1600" dirty="0">
                <a:solidFill>
                  <a:schemeClr val="tx1">
                    <a:lumMod val="65000"/>
                    <a:lumOff val="35000"/>
                  </a:schemeClr>
                </a:solidFill>
                <a:latin typeface="Gill Sans" panose="020B0502020104020203" pitchFamily="34" charset="-79"/>
                <a:cs typeface="Gill Sans" panose="020B0502020104020203" pitchFamily="34" charset="-79"/>
              </a:rPr>
              <a:t>, </a:t>
            </a:r>
            <a:r>
              <a:rPr lang="en-US" sz="1600" dirty="0">
                <a:solidFill>
                  <a:schemeClr val="tx1">
                    <a:lumMod val="65000"/>
                    <a:lumOff val="35000"/>
                  </a:schemeClr>
                </a:solidFill>
                <a:latin typeface="Gill Sans" panose="020B0502020104020203" pitchFamily="34" charset="-79"/>
                <a:cs typeface="Gill Sans" panose="020B0502020104020203" pitchFamily="34" charset="-79"/>
              </a:rPr>
              <a:t>2012; </a:t>
            </a:r>
            <a:r>
              <a:rPr sz="1600" dirty="0">
                <a:solidFill>
                  <a:schemeClr val="tx1">
                    <a:lumMod val="65000"/>
                    <a:lumOff val="35000"/>
                  </a:schemeClr>
                </a:solidFill>
                <a:latin typeface="Gill Sans" panose="020B0502020104020203" pitchFamily="34" charset="-79"/>
                <a:cs typeface="Gill Sans" panose="020B0502020104020203" pitchFamily="34" charset="-79"/>
              </a:rPr>
              <a:t>201</a:t>
            </a:r>
            <a:r>
              <a:rPr lang="en-US" sz="1600" dirty="0">
                <a:solidFill>
                  <a:schemeClr val="tx1">
                    <a:lumMod val="65000"/>
                    <a:lumOff val="35000"/>
                  </a:schemeClr>
                </a:solidFill>
                <a:latin typeface="Gill Sans" panose="020B0502020104020203" pitchFamily="34" charset="-79"/>
                <a:cs typeface="Gill Sans" panose="020B0502020104020203" pitchFamily="34" charset="-79"/>
              </a:rPr>
              <a:t>7</a:t>
            </a:r>
            <a:endParaRPr sz="1600" dirty="0">
              <a:solidFill>
                <a:schemeClr val="tx1">
                  <a:lumMod val="65000"/>
                  <a:lumOff val="35000"/>
                </a:schemeClr>
              </a:solidFill>
              <a:latin typeface="Gill Sans" panose="020B0502020104020203" pitchFamily="34" charset="-79"/>
              <a:cs typeface="Gill Sans" panose="020B0502020104020203" pitchFamily="34" charset="-79"/>
            </a:endParaRPr>
          </a:p>
        </p:txBody>
      </p:sp>
      <p:sp>
        <p:nvSpPr>
          <p:cNvPr id="74" name="Hydrate…">
            <a:extLst>
              <a:ext uri="{FF2B5EF4-FFF2-40B4-BE49-F238E27FC236}">
                <a16:creationId xmlns:a16="http://schemas.microsoft.com/office/drawing/2014/main" id="{538977E1-983C-444B-9DA2-6AB30F741801}"/>
              </a:ext>
            </a:extLst>
          </p:cNvPr>
          <p:cNvSpPr/>
          <p:nvPr/>
        </p:nvSpPr>
        <p:spPr>
          <a:xfrm>
            <a:off x="9403838" y="3668973"/>
            <a:ext cx="839974" cy="630942"/>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Hydrate</a:t>
            </a:r>
          </a:p>
          <a:p>
            <a:pPr algn="ctr" defTabSz="914400" hangingPunct="0">
              <a:buClr>
                <a:srgbClr val="FFFFFF"/>
              </a:buClr>
              <a:buFont typeface="Arial"/>
              <a:buNone/>
              <a:defRPr>
                <a:latin typeface="Gill Sans"/>
                <a:ea typeface="Gill Sans"/>
                <a:cs typeface="Gill Sans"/>
                <a:sym typeface="Gill Sans"/>
              </a:defRPr>
            </a:pPr>
            <a:r>
              <a:rPr kern="0" dirty="0">
                <a:solidFill>
                  <a:schemeClr val="tx1">
                    <a:lumMod val="65000"/>
                    <a:lumOff val="35000"/>
                  </a:schemeClr>
                </a:solidFill>
                <a:uFill>
                  <a:solidFill>
                    <a:srgbClr val="FFFFFF"/>
                  </a:solidFill>
                </a:uFill>
                <a:latin typeface="Gill Sans"/>
                <a:ea typeface="Gill Sans"/>
                <a:cs typeface="Gill Sans"/>
                <a:sym typeface="Gill Sans"/>
              </a:rPr>
              <a:t>Ridge</a:t>
            </a:r>
          </a:p>
        </p:txBody>
      </p:sp>
      <p:sp>
        <p:nvSpPr>
          <p:cNvPr id="75" name="Barkley">
            <a:extLst>
              <a:ext uri="{FF2B5EF4-FFF2-40B4-BE49-F238E27FC236}">
                <a16:creationId xmlns:a16="http://schemas.microsoft.com/office/drawing/2014/main" id="{E26DE96B-B630-BB4A-BF56-DF501534F890}"/>
              </a:ext>
            </a:extLst>
          </p:cNvPr>
          <p:cNvSpPr/>
          <p:nvPr/>
        </p:nvSpPr>
        <p:spPr>
          <a:xfrm rot="3640456">
            <a:off x="9853141" y="1828691"/>
            <a:ext cx="828753"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rPr>
              <a:t>Inferred</a:t>
            </a:r>
            <a:endParaRPr kumimoji="0"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endParaRPr>
          </a:p>
        </p:txBody>
      </p:sp>
      <p:sp>
        <p:nvSpPr>
          <p:cNvPr id="76" name="Barkley">
            <a:extLst>
              <a:ext uri="{FF2B5EF4-FFF2-40B4-BE49-F238E27FC236}">
                <a16:creationId xmlns:a16="http://schemas.microsoft.com/office/drawing/2014/main" id="{EBD5E6B7-CC2C-0944-815F-7A9DEECBA5AC}"/>
              </a:ext>
            </a:extLst>
          </p:cNvPr>
          <p:cNvSpPr/>
          <p:nvPr/>
        </p:nvSpPr>
        <p:spPr>
          <a:xfrm rot="5400000">
            <a:off x="10234488" y="3672188"/>
            <a:ext cx="793487"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rPr>
              <a:t>rupture</a:t>
            </a:r>
            <a:endParaRPr kumimoji="0"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endParaRPr>
          </a:p>
        </p:txBody>
      </p:sp>
      <p:sp>
        <p:nvSpPr>
          <p:cNvPr id="77" name="Barkley">
            <a:extLst>
              <a:ext uri="{FF2B5EF4-FFF2-40B4-BE49-F238E27FC236}">
                <a16:creationId xmlns:a16="http://schemas.microsoft.com/office/drawing/2014/main" id="{195679F2-EB94-BB4D-A65B-2BBBF9C01C22}"/>
              </a:ext>
            </a:extLst>
          </p:cNvPr>
          <p:cNvSpPr/>
          <p:nvPr/>
        </p:nvSpPr>
        <p:spPr>
          <a:xfrm rot="4965041">
            <a:off x="10309255" y="5442749"/>
            <a:ext cx="682879" cy="353943"/>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defRPr>
                <a:latin typeface="Gill Sans"/>
                <a:ea typeface="Gill Sans"/>
                <a:cs typeface="Gill Sans"/>
                <a:sym typeface="Gill Sans"/>
              </a:defRPr>
            </a:lvl1pPr>
          </a:lstStyle>
          <a:p>
            <a:pPr marL="0" marR="0" lvl="0" indent="0" defTabSz="914400" eaLnBrk="1" fontAlgn="auto" latinLnBrk="0" hangingPunct="0">
              <a:lnSpc>
                <a:spcPct val="100000"/>
              </a:lnSpc>
              <a:spcBef>
                <a:spcPts val="0"/>
              </a:spcBef>
              <a:spcAft>
                <a:spcPts val="0"/>
              </a:spcAft>
              <a:buClr>
                <a:srgbClr val="FFFFFF"/>
              </a:buClr>
              <a:buSzTx/>
              <a:buFont typeface="Arial"/>
              <a:buNone/>
              <a:tabLst/>
              <a:defRPr/>
            </a:pPr>
            <a:r>
              <a:rPr kumimoji="0" lang="en-US"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rPr>
              <a:t>extent</a:t>
            </a:r>
            <a:endParaRPr kumimoji="0" sz="1800" b="0" i="0" u="none" strike="noStrike" kern="0" cap="none" spc="0" normalizeH="0" baseline="0" noProof="0" dirty="0">
              <a:ln>
                <a:noFill/>
              </a:ln>
              <a:solidFill>
                <a:srgbClr val="C00000"/>
              </a:solidFill>
              <a:effectLst/>
              <a:uLnTx/>
              <a:uFill>
                <a:solidFill>
                  <a:srgbClr val="FFFFFF"/>
                </a:solidFill>
              </a:uFill>
              <a:latin typeface="Gill Sans"/>
              <a:cs typeface="Gill Sans"/>
              <a:sym typeface="Gill Sans"/>
            </a:endParaRPr>
          </a:p>
        </p:txBody>
      </p:sp>
      <p:sp>
        <p:nvSpPr>
          <p:cNvPr id="78" name="Heceta Bank to Cape Mendocino…">
            <a:extLst>
              <a:ext uri="{FF2B5EF4-FFF2-40B4-BE49-F238E27FC236}">
                <a16:creationId xmlns:a16="http://schemas.microsoft.com/office/drawing/2014/main" id="{D761EB94-878E-0648-A058-49EE0AAB6DA1}"/>
              </a:ext>
            </a:extLst>
          </p:cNvPr>
          <p:cNvSpPr/>
          <p:nvPr/>
        </p:nvSpPr>
        <p:spPr>
          <a:xfrm>
            <a:off x="2570121" y="1338607"/>
            <a:ext cx="5754002" cy="1905122"/>
          </a:xfrm>
          <a:prstGeom prst="rect">
            <a:avLst/>
          </a:prstGeom>
          <a:ln w="12700"/>
          <a:extLst>
            <a:ext uri="{C572A759-6A51-4108-AA02-DFA0A04FC94B}">
              <ma14:wrappingTextBoxFlag xmlns="" xmlns:ma14="http://schemas.microsoft.com/office/mac/drawingml/2011/main" val="1"/>
            </a:ext>
          </a:extLst>
        </p:spPr>
        <p:txBody>
          <a:bodyPr lIns="38100" tIns="38100" rIns="38100" bIns="38100"/>
          <a:lstStyle/>
          <a:p>
            <a:pPr marL="7938"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u="sng" dirty="0">
                <a:solidFill>
                  <a:schemeClr val="accent4"/>
                </a:solidFill>
                <a:effectLst>
                  <a:outerShdw blurRad="50800" dist="50800" dir="5400000" rotWithShape="0">
                    <a:srgbClr val="000000">
                      <a:alpha val="0"/>
                    </a:srgbClr>
                  </a:outerShdw>
                </a:effectLst>
              </a:rPr>
              <a:t>Full-rip nine</a:t>
            </a:r>
            <a:endParaRPr lang="en-US" sz="2400" dirty="0">
              <a:solidFill>
                <a:schemeClr val="accent4"/>
              </a:solidFill>
              <a:effectLst>
                <a:outerShdw blurRad="50800" dist="50800" dir="5400000" rotWithShape="0">
                  <a:srgbClr val="000000">
                    <a:alpha val="0"/>
                  </a:srgbClr>
                </a:outerShdw>
              </a:effectLst>
            </a:endParaRPr>
          </a:p>
          <a:p>
            <a:pPr marL="7938"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	19 </a:t>
            </a:r>
            <a:r>
              <a:rPr lang="en-US" sz="2400" dirty="0">
                <a:solidFill>
                  <a:schemeClr val="accent4"/>
                </a:solidFill>
                <a:effectLst>
                  <a:outerShdw blurRad="50800" dist="50800" dir="5400000" rotWithShape="0">
                    <a:srgbClr val="000000">
                      <a:alpha val="0"/>
                    </a:srgbClr>
                  </a:outerShdw>
                </a:effectLst>
              </a:rPr>
              <a:t>turbidites</a:t>
            </a:r>
            <a:endParaRPr lang="en-US" sz="2400" u="sng" dirty="0">
              <a:solidFill>
                <a:schemeClr val="accent4"/>
              </a:solidFill>
              <a:effectLst>
                <a:outerShdw blurRad="50800" dist="50800" dir="5400000" rotWithShape="0">
                  <a:srgbClr val="000000">
                    <a:alpha val="0"/>
                  </a:srgbClr>
                </a:outerShdw>
              </a:effectLst>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kern="0" dirty="0">
                <a:solidFill>
                  <a:schemeClr val="accent4"/>
                </a:solidFill>
                <a:effectLst>
                  <a:outerShdw blurRad="50800" dist="50800" dir="5400000" algn="ctr" rotWithShape="0">
                    <a:srgbClr val="000000">
                      <a:alpha val="0"/>
                    </a:srgbClr>
                  </a:outerShdw>
                </a:effectLst>
                <a:latin typeface="Gill Sans"/>
                <a:ea typeface="Gill Sans"/>
                <a:cs typeface="Gill Sans"/>
                <a:sym typeface="Gill Sans"/>
              </a:rPr>
              <a:t>480-505 </a:t>
            </a:r>
            <a:r>
              <a:rPr sz="2400" b="1" dirty="0" err="1">
                <a:solidFill>
                  <a:schemeClr val="accent4"/>
                </a:solidFill>
                <a:effectLst>
                  <a:outerShdw blurRad="50800" dist="50800" dir="5400000" rotWithShape="0">
                    <a:srgbClr val="000000">
                      <a:alpha val="0"/>
                    </a:srgbClr>
                  </a:outerShdw>
                </a:effectLst>
              </a:rPr>
              <a:t>yr</a:t>
            </a:r>
            <a:r>
              <a:rPr sz="2400" b="1" dirty="0">
                <a:solidFill>
                  <a:schemeClr val="accent4"/>
                </a:solidFill>
                <a:effectLst>
                  <a:outerShdw blurRad="50800" dist="50800" dir="5400000" rotWithShape="0">
                    <a:srgbClr val="000000">
                      <a:alpha val="0"/>
                    </a:srgbClr>
                  </a:outerShdw>
                </a:effectLst>
              </a:rPr>
              <a:t> </a:t>
            </a:r>
            <a:r>
              <a:rPr sz="2400" dirty="0">
                <a:solidFill>
                  <a:schemeClr val="accent4"/>
                </a:solidFill>
                <a:effectLst>
                  <a:outerShdw blurRad="50800" dist="50800" dir="5400000" rotWithShape="0">
                    <a:srgbClr val="000000">
                      <a:alpha val="0"/>
                    </a:srgbClr>
                  </a:outerShdw>
                </a:effectLst>
              </a:rPr>
              <a:t>average recurrence interval</a:t>
            </a:r>
            <a:endParaRPr lang="en-US" sz="2400" dirty="0">
              <a:solidFill>
                <a:schemeClr val="accent4"/>
              </a:solidFill>
              <a:effectLst>
                <a:outerShdw blurRad="50800" dist="50800" dir="5400000" rotWithShape="0">
                  <a:srgbClr val="000000">
                    <a:alpha val="0"/>
                  </a:srgbClr>
                </a:outerShdw>
              </a:effectLst>
            </a:endParaRPr>
          </a:p>
          <a:p>
            <a:pPr lvl="1">
              <a:spcBef>
                <a:spcPts val="600"/>
              </a:spcBef>
              <a:defRPr>
                <a:effectLst>
                  <a:outerShdw blurRad="50800" dist="50800" dir="5400000" rotWithShape="0">
                    <a:srgbClr val="000000">
                      <a:alpha val="40000"/>
                    </a:srgbClr>
                  </a:outerShdw>
                </a:effectLst>
                <a:latin typeface="Gill Sans"/>
                <a:ea typeface="Gill Sans"/>
                <a:cs typeface="Gill Sans"/>
                <a:sym typeface="Gill Sans"/>
              </a:defRPr>
            </a:pPr>
            <a:r>
              <a:rPr lang="en-US" sz="2400" b="1" dirty="0">
                <a:solidFill>
                  <a:schemeClr val="accent4"/>
                </a:solidFill>
                <a:effectLst>
                  <a:outerShdw blurRad="50800" dist="50800" dir="5400000" rotWithShape="0">
                    <a:srgbClr val="000000">
                      <a:alpha val="0"/>
                    </a:srgbClr>
                  </a:outerShdw>
                </a:effectLst>
              </a:rPr>
              <a:t>~10,000 </a:t>
            </a:r>
            <a:r>
              <a:rPr lang="en-US" sz="2400" b="1" dirty="0" err="1">
                <a:solidFill>
                  <a:schemeClr val="accent4"/>
                </a:solidFill>
                <a:effectLst>
                  <a:outerShdw blurRad="50800" dist="50800" dir="5400000" rotWithShape="0">
                    <a:srgbClr val="000000">
                      <a:alpha val="0"/>
                    </a:srgbClr>
                  </a:outerShdw>
                </a:effectLst>
              </a:rPr>
              <a:t>yrs</a:t>
            </a:r>
            <a:r>
              <a:rPr lang="en-US" sz="2400" dirty="0">
                <a:solidFill>
                  <a:schemeClr val="accent4"/>
                </a:solidFill>
                <a:effectLst>
                  <a:outerShdw blurRad="50800" dist="50800" dir="5400000" rotWithShape="0">
                    <a:srgbClr val="000000">
                      <a:alpha val="0"/>
                    </a:srgbClr>
                  </a:outerShdw>
                </a:effectLst>
              </a:rPr>
              <a:t> length of record</a:t>
            </a:r>
            <a:endParaRPr lang="en-US" sz="2400" b="1" dirty="0">
              <a:solidFill>
                <a:schemeClr val="accent4"/>
              </a:solidFill>
              <a:effectLst>
                <a:outerShdw blurRad="50800" dist="50800" dir="5400000" rotWithShape="0">
                  <a:srgbClr val="000000">
                    <a:alpha val="0"/>
                  </a:srgbClr>
                </a:outerShdw>
              </a:effectLst>
            </a:endParaRPr>
          </a:p>
        </p:txBody>
      </p:sp>
      <p:sp>
        <p:nvSpPr>
          <p:cNvPr id="3" name="Rectangle 2">
            <a:extLst>
              <a:ext uri="{FF2B5EF4-FFF2-40B4-BE49-F238E27FC236}">
                <a16:creationId xmlns:a16="http://schemas.microsoft.com/office/drawing/2014/main" id="{E608033B-4369-984D-8F4D-2C413DAEC417}"/>
              </a:ext>
            </a:extLst>
          </p:cNvPr>
          <p:cNvSpPr/>
          <p:nvPr/>
        </p:nvSpPr>
        <p:spPr>
          <a:xfrm rot="16200000">
            <a:off x="8239650" y="3768811"/>
            <a:ext cx="1197251" cy="369332"/>
          </a:xfrm>
          <a:prstGeom prst="rect">
            <a:avLst/>
          </a:prstGeom>
        </p:spPr>
        <p:txBody>
          <a:bodyPr wrap="none">
            <a:spAutoFit/>
          </a:bodyPr>
          <a:lstStyle/>
          <a:p>
            <a:r>
              <a:rPr lang="en-US" dirty="0">
                <a:solidFill>
                  <a:schemeClr val="accent4"/>
                </a:solidFill>
                <a:effectLst>
                  <a:outerShdw blurRad="50800" dist="50800" dir="5400000" rotWithShape="0">
                    <a:srgbClr val="000000">
                      <a:alpha val="0"/>
                    </a:srgbClr>
                  </a:outerShdw>
                </a:effectLst>
                <a:latin typeface="Gill Sans" panose="020B0502020104020203" pitchFamily="34" charset="-79"/>
                <a:cs typeface="Gill Sans" panose="020B0502020104020203" pitchFamily="34" charset="-79"/>
              </a:rPr>
              <a:t>Segment A</a:t>
            </a:r>
            <a:endParaRPr lang="en-US" dirty="0">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976350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4749</TotalTime>
  <Words>3755</Words>
  <Application>Microsoft Macintosh PowerPoint</Application>
  <PresentationFormat>Widescreen</PresentationFormat>
  <Paragraphs>551</Paragraphs>
  <Slides>33</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Gill Sans</vt:lpstr>
      <vt:lpstr>Helvetica</vt:lpstr>
      <vt:lpstr>Helvetica Neue</vt:lpstr>
      <vt:lpstr>Skia Regular</vt:lpstr>
      <vt:lpstr>Office Theme</vt:lpstr>
      <vt:lpstr>Cascadia Earthquake Recurrence and Fault Slip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Cascadia Earthquake Recurrence and Fault Slip</dc:title>
  <dc:creator>Microsoft Office User</dc:creator>
  <cp:lastModifiedBy>Microsoft Office User</cp:lastModifiedBy>
  <cp:revision>187</cp:revision>
  <dcterms:created xsi:type="dcterms:W3CDTF">2019-10-29T23:42:40Z</dcterms:created>
  <dcterms:modified xsi:type="dcterms:W3CDTF">2019-11-05T00:26:08Z</dcterms:modified>
</cp:coreProperties>
</file>